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7" r:id="rId2"/>
    <p:sldId id="256" r:id="rId3"/>
    <p:sldId id="286" r:id="rId4"/>
    <p:sldId id="257" r:id="rId5"/>
    <p:sldId id="258" r:id="rId6"/>
    <p:sldId id="261" r:id="rId7"/>
    <p:sldId id="269" r:id="rId8"/>
    <p:sldId id="270" r:id="rId9"/>
    <p:sldId id="262" r:id="rId10"/>
    <p:sldId id="271" r:id="rId11"/>
    <p:sldId id="272" r:id="rId12"/>
    <p:sldId id="273" r:id="rId13"/>
    <p:sldId id="274" r:id="rId14"/>
    <p:sldId id="263" r:id="rId15"/>
    <p:sldId id="275" r:id="rId16"/>
    <p:sldId id="276" r:id="rId17"/>
    <p:sldId id="277" r:id="rId18"/>
    <p:sldId id="264" r:id="rId19"/>
    <p:sldId id="278" r:id="rId20"/>
    <p:sldId id="279" r:id="rId21"/>
    <p:sldId id="280" r:id="rId22"/>
    <p:sldId id="265" r:id="rId23"/>
    <p:sldId id="281" r:id="rId24"/>
    <p:sldId id="282" r:id="rId25"/>
    <p:sldId id="283" r:id="rId26"/>
    <p:sldId id="284" r:id="rId27"/>
    <p:sldId id="285" r:id="rId28"/>
    <p:sldId id="260" r:id="rId29"/>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09D5"/>
    <a:srgbClr val="DA5E26"/>
    <a:srgbClr val="2105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721" autoAdjust="0"/>
  </p:normalViewPr>
  <p:slideViewPr>
    <p:cSldViewPr>
      <p:cViewPr>
        <p:scale>
          <a:sx n="136" d="100"/>
          <a:sy n="136" d="100"/>
        </p:scale>
        <p:origin x="96" y="-14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EAF463A-BC7C-46EE-9F1E-7F377CCA4891}" type="datetimeFigureOut">
              <a:rPr lang="en-US" smtClean="0"/>
              <a:pPr/>
              <a:t>11/20/2024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F463A-BC7C-46EE-9F1E-7F377CCA4891}" type="datetimeFigureOut">
              <a:rPr lang="en-US" smtClean="0"/>
              <a:pPr/>
              <a:t>11/20/2024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11/20/2024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EAF463A-BC7C-46EE-9F1E-7F377CCA4891}" type="datetimeFigureOut">
              <a:rPr lang="en-US" smtClean="0"/>
              <a:pPr/>
              <a:t>11/20/2024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EAF463A-BC7C-46EE-9F1E-7F377CCA4891}" type="datetimeFigureOut">
              <a:rPr lang="en-US" smtClean="0"/>
              <a:pPr/>
              <a:t>11/20/2024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EAF463A-BC7C-46EE-9F1E-7F377CCA4891}" type="datetimeFigureOut">
              <a:rPr lang="en-US" smtClean="0"/>
              <a:pPr/>
              <a:t>11/20/2024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11/20/2024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11/20/2024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11/20/2024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F463A-BC7C-46EE-9F1E-7F377CCA4891}" type="datetimeFigureOut">
              <a:rPr lang="en-US" smtClean="0"/>
              <a:pPr/>
              <a:t>11/20/2024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add title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F463A-BC7C-46EE-9F1E-7F377CCA4891}" type="datetimeFigureOut">
              <a:rPr lang="en-US" smtClean="0"/>
              <a:pPr/>
              <a:t>11/20/2024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11/20/2024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11.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6.xml"/><Relationship Id="rId5" Type="http://schemas.openxmlformats.org/officeDocument/2006/relationships/image" Target="../media/image20.jpeg"/><Relationship Id="rId4" Type="http://schemas.openxmlformats.org/officeDocument/2006/relationships/image" Target="../media/image7.jpe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685800" y="609601"/>
            <a:ext cx="7772400" cy="2057399"/>
          </a:xfrm>
        </p:spPr>
        <p:txBody>
          <a:bodyPr>
            <a:noAutofit/>
          </a:bodyPr>
          <a:lstStyle/>
          <a:p>
            <a:r>
              <a:rPr lang="ru-RU" sz="2800" b="1" dirty="0">
                <a:solidFill>
                  <a:srgbClr val="C00000"/>
                </a:solidFill>
                <a:latin typeface="Monotype Corsiva" pitchFamily="66" charset="0"/>
              </a:rPr>
              <a:t>Муниципальное дошкольное образовательное учреждение детский сад комбинированного вида № 325 Кировского района г.Волгограда</a:t>
            </a:r>
            <a:endParaRPr lang="ru-RU" sz="2800" dirty="0"/>
          </a:p>
        </p:txBody>
      </p:sp>
      <p:sp>
        <p:nvSpPr>
          <p:cNvPr id="3" name="Подзаголовок 2"/>
          <p:cNvSpPr>
            <a:spLocks noGrp="1"/>
          </p:cNvSpPr>
          <p:nvPr>
            <p:ph type="subTitle" idx="1"/>
          </p:nvPr>
        </p:nvSpPr>
        <p:spPr>
          <a:xfrm>
            <a:off x="1371600" y="2895600"/>
            <a:ext cx="6400800" cy="2743200"/>
          </a:xfrm>
        </p:spPr>
        <p:txBody>
          <a:bodyPr>
            <a:normAutofit/>
          </a:bodyPr>
          <a:lstStyle/>
          <a:p>
            <a:r>
              <a:rPr lang="ru-RU" sz="2400" b="1" i="1" dirty="0">
                <a:solidFill>
                  <a:srgbClr val="7030A0"/>
                </a:solidFill>
                <a:latin typeface="Times New Roman" pitchFamily="18" charset="0"/>
                <a:cs typeface="Times New Roman" pitchFamily="18" charset="0"/>
              </a:rPr>
              <a:t>ЗДОРОВЬЕСБЕРЕГАЮЩЕЙ ТЕХНОЛОГИИ В ОБРАЗОВАТЕЛЬНОМ ПРОЦЕССЕ</a:t>
            </a:r>
          </a:p>
          <a:p>
            <a:endParaRPr lang="ru-RU" sz="2400" b="1" i="1" dirty="0">
              <a:solidFill>
                <a:srgbClr val="7030A0"/>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457200" y="838200"/>
            <a:ext cx="8229600" cy="2209800"/>
          </a:xfrm>
        </p:spPr>
        <p:txBody>
          <a:bodyPr>
            <a:noAutofit/>
          </a:bodyPr>
          <a:lstStyle/>
          <a:p>
            <a:r>
              <a:rPr lang="ru-RU" sz="4800" b="1" dirty="0">
                <a:solidFill>
                  <a:srgbClr val="C00000"/>
                </a:solidFill>
                <a:latin typeface="Monotype Corsiva" pitchFamily="66" charset="0"/>
              </a:rPr>
              <a:t>БРЕЙН-ДЖИМ -</a:t>
            </a:r>
            <a:br>
              <a:rPr lang="ru-RU" sz="4800" b="1" dirty="0">
                <a:solidFill>
                  <a:srgbClr val="C00000"/>
                </a:solidFill>
                <a:latin typeface="Monotype Corsiva" pitchFamily="66" charset="0"/>
              </a:rPr>
            </a:br>
            <a:r>
              <a:rPr lang="ru-RU" sz="4800" b="1" dirty="0">
                <a:solidFill>
                  <a:srgbClr val="C00000"/>
                </a:solidFill>
                <a:latin typeface="Monotype Corsiva" pitchFamily="66" charset="0"/>
              </a:rPr>
              <a:t>ГИМНАСТИКА ДЛЯ УМА</a:t>
            </a:r>
          </a:p>
        </p:txBody>
      </p:sp>
      <p:pic>
        <p:nvPicPr>
          <p:cNvPr id="26626" name="Picture 2" descr="http://images2.snapfish.com/232323232%7Ffp5397%3B%3Enu%3D8%3A95%3E%3B33%3E257%3EWSNRCG%3D33%3A4469%3A%3A%3A348nu0mrj"/>
          <p:cNvPicPr>
            <a:picLocks noChangeAspect="1" noChangeArrowheads="1"/>
          </p:cNvPicPr>
          <p:nvPr/>
        </p:nvPicPr>
        <p:blipFill>
          <a:blip r:embed="rId3" cstate="print"/>
          <a:srcRect l="1442" t="2198" r="1923" b="3297"/>
          <a:stretch>
            <a:fillRect/>
          </a:stretch>
        </p:blipFill>
        <p:spPr bwMode="auto">
          <a:xfrm>
            <a:off x="1752600" y="3124200"/>
            <a:ext cx="5105400" cy="32766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Прямоугольник 1"/>
          <p:cNvSpPr/>
          <p:nvPr/>
        </p:nvSpPr>
        <p:spPr>
          <a:xfrm>
            <a:off x="3429000" y="1524000"/>
            <a:ext cx="4572000" cy="3046988"/>
          </a:xfrm>
          <a:prstGeom prst="rect">
            <a:avLst/>
          </a:prstGeom>
        </p:spPr>
        <p:txBody>
          <a:bodyPr wrap="square">
            <a:spAutoFit/>
          </a:bodyPr>
          <a:lstStyle/>
          <a:p>
            <a:pPr algn="ctr"/>
            <a:r>
              <a:rPr lang="ru-RU" sz="2400" b="1" dirty="0">
                <a:solidFill>
                  <a:srgbClr val="002060"/>
                </a:solidFill>
                <a:latin typeface="Times New Roman" pitchFamily="18" charset="0"/>
                <a:cs typeface="Times New Roman" pitchFamily="18" charset="0"/>
              </a:rPr>
              <a:t>Каждый маленький ребенок,</a:t>
            </a:r>
          </a:p>
          <a:p>
            <a:pPr algn="ctr"/>
            <a:r>
              <a:rPr lang="ru-RU" sz="2400" b="1" dirty="0">
                <a:solidFill>
                  <a:srgbClr val="002060"/>
                </a:solidFill>
                <a:latin typeface="Times New Roman" pitchFamily="18" charset="0"/>
                <a:cs typeface="Times New Roman" pitchFamily="18" charset="0"/>
              </a:rPr>
              <a:t>Вылезая из пеленок,</a:t>
            </a:r>
          </a:p>
          <a:p>
            <a:pPr algn="ctr"/>
            <a:r>
              <a:rPr lang="ru-RU" sz="2400" b="1" dirty="0">
                <a:solidFill>
                  <a:srgbClr val="002060"/>
                </a:solidFill>
                <a:latin typeface="Times New Roman" pitchFamily="18" charset="0"/>
                <a:cs typeface="Times New Roman" pitchFamily="18" charset="0"/>
              </a:rPr>
              <a:t>Чтоб от века не отстать,</a:t>
            </a:r>
          </a:p>
          <a:p>
            <a:pPr algn="ctr"/>
            <a:r>
              <a:rPr lang="ru-RU" sz="2400" b="1" dirty="0">
                <a:solidFill>
                  <a:srgbClr val="002060"/>
                </a:solidFill>
                <a:latin typeface="Times New Roman" pitchFamily="18" charset="0"/>
                <a:cs typeface="Times New Roman" pitchFamily="18" charset="0"/>
              </a:rPr>
              <a:t>Должен очень много знать!</a:t>
            </a:r>
          </a:p>
          <a:p>
            <a:pPr algn="ctr"/>
            <a:r>
              <a:rPr lang="ru-RU" sz="2400" b="1" dirty="0">
                <a:solidFill>
                  <a:srgbClr val="002060"/>
                </a:solidFill>
                <a:latin typeface="Times New Roman" pitchFamily="18" charset="0"/>
                <a:cs typeface="Times New Roman" pitchFamily="18" charset="0"/>
              </a:rPr>
              <a:t>Будем очень мы стараться</a:t>
            </a:r>
          </a:p>
          <a:p>
            <a:pPr algn="ctr"/>
            <a:r>
              <a:rPr lang="ru-RU" sz="2400" b="1" dirty="0">
                <a:solidFill>
                  <a:srgbClr val="002060"/>
                </a:solidFill>
                <a:latin typeface="Times New Roman" pitchFamily="18" charset="0"/>
                <a:cs typeface="Times New Roman" pitchFamily="18" charset="0"/>
              </a:rPr>
              <a:t>Физкультурой заниматься,</a:t>
            </a:r>
          </a:p>
          <a:p>
            <a:pPr algn="ctr"/>
            <a:r>
              <a:rPr lang="ru-RU" sz="2400" b="1" dirty="0">
                <a:solidFill>
                  <a:srgbClr val="002060"/>
                </a:solidFill>
                <a:latin typeface="Times New Roman" pitchFamily="18" charset="0"/>
                <a:cs typeface="Times New Roman" pitchFamily="18" charset="0"/>
              </a:rPr>
              <a:t>А еще всегда нужна</a:t>
            </a:r>
          </a:p>
          <a:p>
            <a:pPr algn="ctr"/>
            <a:r>
              <a:rPr lang="ru-RU" sz="2400" b="1" dirty="0">
                <a:solidFill>
                  <a:srgbClr val="002060"/>
                </a:solidFill>
                <a:latin typeface="Times New Roman" pitchFamily="18" charset="0"/>
                <a:cs typeface="Times New Roman" pitchFamily="18" charset="0"/>
              </a:rPr>
              <a:t>Нам зарядка для ума.</a:t>
            </a:r>
          </a:p>
        </p:txBody>
      </p:sp>
      <p:pic>
        <p:nvPicPr>
          <p:cNvPr id="39938" name="Picture 2" descr="http://psiholog.dou1554.edusite.ru/images/gym1.jpg"/>
          <p:cNvPicPr>
            <a:picLocks noChangeAspect="1" noChangeArrowheads="1"/>
          </p:cNvPicPr>
          <p:nvPr/>
        </p:nvPicPr>
        <p:blipFill>
          <a:blip r:embed="rId3" cstate="print">
            <a:clrChange>
              <a:clrFrom>
                <a:srgbClr val="FEFEFE"/>
              </a:clrFrom>
              <a:clrTo>
                <a:srgbClr val="FEFEFE">
                  <a:alpha val="0"/>
                </a:srgbClr>
              </a:clrTo>
            </a:clrChange>
          </a:blip>
          <a:srcRect/>
          <a:stretch>
            <a:fillRect/>
          </a:stretch>
        </p:blipFill>
        <p:spPr bwMode="auto">
          <a:xfrm>
            <a:off x="381000" y="3048000"/>
            <a:ext cx="3581400" cy="35814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381000" y="990600"/>
            <a:ext cx="8229600" cy="1143000"/>
          </a:xfrm>
        </p:spPr>
        <p:txBody>
          <a:bodyPr>
            <a:normAutofit/>
          </a:bodyPr>
          <a:lstStyle/>
          <a:p>
            <a:r>
              <a:rPr lang="ru-RU" b="1" dirty="0"/>
              <a:t> </a:t>
            </a:r>
          </a:p>
        </p:txBody>
      </p:sp>
      <p:sp>
        <p:nvSpPr>
          <p:cNvPr id="5" name="Содержимое 4"/>
          <p:cNvSpPr>
            <a:spLocks noGrp="1"/>
          </p:cNvSpPr>
          <p:nvPr>
            <p:ph idx="1"/>
          </p:nvPr>
        </p:nvSpPr>
        <p:spPr>
          <a:xfrm>
            <a:off x="2057400" y="2057400"/>
            <a:ext cx="5410200" cy="4297363"/>
          </a:xfrm>
        </p:spPr>
        <p:txBody>
          <a:bodyPr>
            <a:normAutofit fontScale="62500" lnSpcReduction="20000"/>
          </a:bodyPr>
          <a:lstStyle/>
          <a:p>
            <a:pPr algn="just">
              <a:buNone/>
            </a:pPr>
            <a:r>
              <a:rPr lang="ru-RU" b="1" dirty="0">
                <a:solidFill>
                  <a:srgbClr val="002060"/>
                </a:solidFill>
                <a:latin typeface="Monotype Corsiva" pitchFamily="66" charset="0"/>
              </a:rPr>
              <a:t>Мозг человека представляет собой «содружество»</a:t>
            </a:r>
          </a:p>
          <a:p>
            <a:pPr algn="just">
              <a:buNone/>
            </a:pPr>
            <a:r>
              <a:rPr lang="ru-RU" b="1" dirty="0">
                <a:solidFill>
                  <a:srgbClr val="002060"/>
                </a:solidFill>
                <a:latin typeface="Monotype Corsiva" pitchFamily="66" charset="0"/>
              </a:rPr>
              <a:t>функционально ассиметричных полушарий –левого и</a:t>
            </a:r>
          </a:p>
          <a:p>
            <a:pPr algn="just">
              <a:buNone/>
            </a:pPr>
            <a:r>
              <a:rPr lang="ru-RU" b="1" dirty="0">
                <a:solidFill>
                  <a:srgbClr val="002060"/>
                </a:solidFill>
                <a:latin typeface="Monotype Corsiva" pitchFamily="66" charset="0"/>
              </a:rPr>
              <a:t>правого, каждое из которых – не зеркальное </a:t>
            </a:r>
          </a:p>
          <a:p>
            <a:pPr algn="just">
              <a:buNone/>
            </a:pPr>
            <a:r>
              <a:rPr lang="ru-RU" b="1" dirty="0">
                <a:solidFill>
                  <a:srgbClr val="002060"/>
                </a:solidFill>
                <a:latin typeface="Monotype Corsiva" pitchFamily="66" charset="0"/>
              </a:rPr>
              <a:t>отображение другого, а необходимое дополнение.</a:t>
            </a:r>
          </a:p>
          <a:p>
            <a:pPr algn="just">
              <a:buNone/>
            </a:pPr>
            <a:r>
              <a:rPr lang="ru-RU" b="1" dirty="0">
                <a:solidFill>
                  <a:srgbClr val="002060"/>
                </a:solidFill>
                <a:latin typeface="Monotype Corsiva" pitchFamily="66" charset="0"/>
              </a:rPr>
              <a:t>Для того чтобы ТВОРЧЕСКИ осмыслить любую </a:t>
            </a:r>
          </a:p>
          <a:p>
            <a:pPr algn="just">
              <a:buNone/>
            </a:pPr>
            <a:r>
              <a:rPr lang="ru-RU" b="1" dirty="0">
                <a:solidFill>
                  <a:srgbClr val="002060"/>
                </a:solidFill>
                <a:latin typeface="Monotype Corsiva" pitchFamily="66" charset="0"/>
              </a:rPr>
              <a:t>Проблему необходимы оба полушария: левое</a:t>
            </a:r>
          </a:p>
          <a:p>
            <a:pPr algn="just">
              <a:buNone/>
            </a:pPr>
            <a:r>
              <a:rPr lang="ru-RU" b="1" dirty="0">
                <a:solidFill>
                  <a:srgbClr val="002060"/>
                </a:solidFill>
                <a:latin typeface="Monotype Corsiva" pitchFamily="66" charset="0"/>
              </a:rPr>
              <a:t>полушарие, логическое, выделяет в каждой проблеме</a:t>
            </a:r>
          </a:p>
          <a:p>
            <a:pPr algn="just">
              <a:buNone/>
            </a:pPr>
            <a:r>
              <a:rPr lang="ru-RU" b="1" dirty="0">
                <a:solidFill>
                  <a:srgbClr val="002060"/>
                </a:solidFill>
                <a:latin typeface="Monotype Corsiva" pitchFamily="66" charset="0"/>
              </a:rPr>
              <a:t>важнейшие, ключевые моменты, а правое полушарие,</a:t>
            </a:r>
          </a:p>
          <a:p>
            <a:pPr algn="just">
              <a:buNone/>
            </a:pPr>
            <a:r>
              <a:rPr lang="ru-RU" b="1" dirty="0">
                <a:solidFill>
                  <a:srgbClr val="002060"/>
                </a:solidFill>
                <a:latin typeface="Monotype Corsiva" pitchFamily="66" charset="0"/>
              </a:rPr>
              <a:t>творческое, схватывает ее в целом. Именно правое</a:t>
            </a:r>
          </a:p>
          <a:p>
            <a:pPr algn="just">
              <a:buNone/>
            </a:pPr>
            <a:r>
              <a:rPr lang="ru-RU" b="1" dirty="0">
                <a:solidFill>
                  <a:srgbClr val="002060"/>
                </a:solidFill>
                <a:latin typeface="Monotype Corsiva" pitchFamily="66" charset="0"/>
              </a:rPr>
              <a:t>полушарие, благодаря своей важнейшей функции</a:t>
            </a:r>
          </a:p>
          <a:p>
            <a:pPr algn="just">
              <a:buNone/>
            </a:pPr>
            <a:r>
              <a:rPr lang="ru-RU" b="1" dirty="0">
                <a:solidFill>
                  <a:srgbClr val="002060"/>
                </a:solidFill>
                <a:latin typeface="Monotype Corsiva" pitchFamily="66" charset="0"/>
              </a:rPr>
              <a:t>интуиции, помогает разобраться в ситуации и</a:t>
            </a:r>
          </a:p>
          <a:p>
            <a:pPr algn="just">
              <a:buNone/>
            </a:pPr>
            <a:r>
              <a:rPr lang="ru-RU" b="1" dirty="0">
                <a:solidFill>
                  <a:srgbClr val="002060"/>
                </a:solidFill>
                <a:latin typeface="Monotype Corsiva" pitchFamily="66" charset="0"/>
              </a:rPr>
              <a:t>сформулировать идею, пусть даже бредовую, но часто</a:t>
            </a:r>
          </a:p>
          <a:p>
            <a:pPr algn="just">
              <a:buNone/>
            </a:pPr>
            <a:r>
              <a:rPr lang="ru-RU" b="1" dirty="0">
                <a:solidFill>
                  <a:srgbClr val="002060"/>
                </a:solidFill>
                <a:latin typeface="Monotype Corsiva" pitchFamily="66" charset="0"/>
              </a:rPr>
              <a:t>нестандартную и нередко правильную. </a:t>
            </a:r>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p:txBody>
          <a:bodyPr>
            <a:normAutofit fontScale="90000"/>
          </a:bodyPr>
          <a:lstStyle/>
          <a:p>
            <a:r>
              <a:rPr lang="ru-RU" b="1" dirty="0"/>
              <a:t>Сферы «специализации» полушарий мозга</a:t>
            </a:r>
          </a:p>
        </p:txBody>
      </p:sp>
      <p:graphicFrame>
        <p:nvGraphicFramePr>
          <p:cNvPr id="9" name="Содержимое 8"/>
          <p:cNvGraphicFramePr>
            <a:graphicFrameLocks noGrp="1"/>
          </p:cNvGraphicFramePr>
          <p:nvPr>
            <p:ph sz="half" idx="2"/>
          </p:nvPr>
        </p:nvGraphicFramePr>
        <p:xfrm>
          <a:off x="4724400" y="1600200"/>
          <a:ext cx="4114800" cy="4572000"/>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tblGrid>
              <a:tr h="15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i="1" kern="1200" dirty="0">
                          <a:solidFill>
                            <a:schemeClr val="lt1"/>
                          </a:solidFill>
                          <a:latin typeface="+mn-lt"/>
                          <a:ea typeface="+mn-ea"/>
                          <a:cs typeface="+mn-cs"/>
                        </a:rPr>
                        <a:t>образное мышление  </a:t>
                      </a:r>
                      <a:endParaRPr lang="ru-RU" sz="1400" b="1" kern="1200" dirty="0">
                        <a:solidFill>
                          <a:schemeClr val="lt1"/>
                        </a:solidFill>
                        <a:latin typeface="+mn-lt"/>
                        <a:ea typeface="+mn-ea"/>
                        <a:cs typeface="+mn-cs"/>
                      </a:endParaRPr>
                    </a:p>
                    <a:p>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50" b="1" i="1" kern="1200" dirty="0">
                          <a:solidFill>
                            <a:schemeClr val="lt1"/>
                          </a:solidFill>
                          <a:latin typeface="+mn-lt"/>
                          <a:ea typeface="+mn-ea"/>
                          <a:cs typeface="+mn-cs"/>
                        </a:rPr>
                        <a:t>пространственная ориентация</a:t>
                      </a:r>
                      <a:endParaRPr lang="ru-RU" sz="1050" b="1" kern="1200" dirty="0">
                        <a:solidFill>
                          <a:schemeClr val="lt1"/>
                        </a:solidFill>
                        <a:latin typeface="+mn-lt"/>
                        <a:ea typeface="+mn-ea"/>
                        <a:cs typeface="+mn-cs"/>
                      </a:endParaRPr>
                    </a:p>
                    <a:p>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b="1" i="1" kern="1200" dirty="0">
                          <a:solidFill>
                            <a:schemeClr val="lt1"/>
                          </a:solidFill>
                          <a:latin typeface="+mn-lt"/>
                          <a:ea typeface="+mn-ea"/>
                          <a:cs typeface="+mn-cs"/>
                        </a:rPr>
                        <a:t> </a:t>
                      </a:r>
                      <a:r>
                        <a:rPr lang="ru-RU" sz="1400" b="1" i="1" kern="1200" dirty="0">
                          <a:solidFill>
                            <a:schemeClr val="lt1"/>
                          </a:solidFill>
                          <a:latin typeface="+mn-lt"/>
                          <a:ea typeface="+mn-ea"/>
                          <a:cs typeface="+mn-cs"/>
                        </a:rPr>
                        <a:t>интуиция</a:t>
                      </a:r>
                      <a:endParaRPr lang="ru-RU" sz="1400" b="1" kern="1200" dirty="0">
                        <a:solidFill>
                          <a:schemeClr val="lt1"/>
                        </a:solidFill>
                        <a:latin typeface="+mn-lt"/>
                        <a:ea typeface="+mn-ea"/>
                        <a:cs typeface="+mn-cs"/>
                      </a:endParaRPr>
                    </a:p>
                    <a:p>
                      <a:endParaRPr lang="ru-RU" dirty="0"/>
                    </a:p>
                  </a:txBody>
                  <a:tcPr/>
                </a:tc>
                <a:extLst>
                  <a:ext uri="{0D108BD9-81ED-4DB2-BD59-A6C34878D82A}">
                    <a16:rowId xmlns:a16="http://schemas.microsoft.com/office/drawing/2014/main" val="10000"/>
                  </a:ext>
                </a:extLst>
              </a:tr>
              <a:tr h="15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i="1" kern="1200" dirty="0">
                          <a:solidFill>
                            <a:schemeClr val="dk1"/>
                          </a:solidFill>
                          <a:latin typeface="+mn-lt"/>
                          <a:ea typeface="+mn-ea"/>
                          <a:cs typeface="+mn-cs"/>
                        </a:rPr>
                        <a:t>Дедуктивное  мышление</a:t>
                      </a:r>
                      <a:endParaRPr lang="ru-RU" sz="1400" kern="1200" dirty="0">
                        <a:solidFill>
                          <a:schemeClr val="dk1"/>
                        </a:solidFill>
                        <a:latin typeface="+mn-lt"/>
                        <a:ea typeface="+mn-ea"/>
                        <a:cs typeface="+mn-cs"/>
                      </a:endParaRPr>
                    </a:p>
                    <a:p>
                      <a:endParaRPr lang="ru-RU" dirty="0"/>
                    </a:p>
                  </a:txBody>
                  <a:tcPr/>
                </a:tc>
                <a:tc>
                  <a:txBody>
                    <a:bodyPr/>
                    <a:lstStyle/>
                    <a:p>
                      <a:r>
                        <a:rPr lang="ru-RU" sz="1800" i="1" kern="1200" dirty="0">
                          <a:solidFill>
                            <a:schemeClr val="dk1"/>
                          </a:solidFill>
                          <a:latin typeface="+mn-lt"/>
                          <a:ea typeface="+mn-ea"/>
                          <a:cs typeface="+mn-cs"/>
                        </a:rPr>
                        <a:t> </a:t>
                      </a:r>
                      <a:r>
                        <a:rPr lang="ru-RU" sz="1400" b="1" i="1" kern="1200" dirty="0">
                          <a:solidFill>
                            <a:schemeClr val="dk1"/>
                          </a:solidFill>
                          <a:latin typeface="+mn-lt"/>
                          <a:ea typeface="+mn-ea"/>
                          <a:cs typeface="+mn-cs"/>
                        </a:rPr>
                        <a:t>чувство юмора</a:t>
                      </a:r>
                      <a:endParaRPr lang="ru-RU"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1" kern="1200" dirty="0">
                          <a:solidFill>
                            <a:schemeClr val="dk1"/>
                          </a:solidFill>
                          <a:latin typeface="+mn-lt"/>
                          <a:ea typeface="+mn-ea"/>
                          <a:cs typeface="+mn-cs"/>
                        </a:rPr>
                        <a:t>ориентировка в настоящем</a:t>
                      </a:r>
                      <a:endParaRPr lang="ru-RU" sz="1200" kern="1200" dirty="0">
                        <a:solidFill>
                          <a:schemeClr val="dk1"/>
                        </a:solidFill>
                        <a:latin typeface="+mn-lt"/>
                        <a:ea typeface="+mn-ea"/>
                        <a:cs typeface="+mn-cs"/>
                      </a:endParaRPr>
                    </a:p>
                    <a:p>
                      <a:endParaRPr lang="ru-RU" dirty="0"/>
                    </a:p>
                  </a:txBody>
                  <a:tcPr/>
                </a:tc>
                <a:extLst>
                  <a:ext uri="{0D108BD9-81ED-4DB2-BD59-A6C34878D82A}">
                    <a16:rowId xmlns:a16="http://schemas.microsoft.com/office/drawing/2014/main" val="10001"/>
                  </a:ext>
                </a:extLst>
              </a:tr>
              <a:tr h="1524000">
                <a:tc>
                  <a:txBody>
                    <a:bodyPr/>
                    <a:lstStyle/>
                    <a:p>
                      <a:r>
                        <a:rPr lang="ru-RU" sz="1800" b="1" i="1" kern="1200" dirty="0">
                          <a:solidFill>
                            <a:schemeClr val="dk1"/>
                          </a:solidFill>
                          <a:latin typeface="+mn-lt"/>
                          <a:ea typeface="+mn-ea"/>
                          <a:cs typeface="+mn-cs"/>
                        </a:rPr>
                        <a:t> </a:t>
                      </a:r>
                      <a:r>
                        <a:rPr lang="ru-RU" sz="1400" b="1" i="1" kern="1200" dirty="0">
                          <a:solidFill>
                            <a:schemeClr val="dk1"/>
                          </a:solidFill>
                          <a:latin typeface="+mn-lt"/>
                          <a:ea typeface="+mn-ea"/>
                          <a:cs typeface="+mn-cs"/>
                        </a:rPr>
                        <a:t>воображение, фантазии и мечты</a:t>
                      </a:r>
                      <a:endParaRPr lang="ru-RU" sz="1400" dirty="0"/>
                    </a:p>
                  </a:txBody>
                  <a:tcPr/>
                </a:tc>
                <a:tc>
                  <a:txBody>
                    <a:bodyPr/>
                    <a:lstStyle/>
                    <a:p>
                      <a:r>
                        <a:rPr lang="ru-RU" sz="1200" b="1" i="1" kern="1200" dirty="0">
                          <a:solidFill>
                            <a:schemeClr val="dk1"/>
                          </a:solidFill>
                          <a:latin typeface="+mn-lt"/>
                          <a:ea typeface="+mn-ea"/>
                          <a:cs typeface="+mn-cs"/>
                        </a:rPr>
                        <a:t>художественное творчество</a:t>
                      </a:r>
                      <a:r>
                        <a:rPr lang="ru-RU" sz="1200" i="1" kern="1200" dirty="0">
                          <a:solidFill>
                            <a:schemeClr val="dk1"/>
                          </a:solidFill>
                          <a:latin typeface="+mn-lt"/>
                          <a:ea typeface="+mn-ea"/>
                          <a:cs typeface="+mn-cs"/>
                        </a:rPr>
                        <a:t> </a:t>
                      </a:r>
                      <a:endParaRPr lang="ru-RU" sz="1200" dirty="0"/>
                    </a:p>
                  </a:txBody>
                  <a:tcPr/>
                </a:tc>
                <a:tc>
                  <a:txBody>
                    <a:bodyPr/>
                    <a:lstStyle/>
                    <a:p>
                      <a:endParaRPr lang="ru-RU" dirty="0"/>
                    </a:p>
                  </a:txBody>
                  <a:tcPr/>
                </a:tc>
                <a:extLst>
                  <a:ext uri="{0D108BD9-81ED-4DB2-BD59-A6C34878D82A}">
                    <a16:rowId xmlns:a16="http://schemas.microsoft.com/office/drawing/2014/main" val="10002"/>
                  </a:ext>
                </a:extLst>
              </a:tr>
            </a:tbl>
          </a:graphicData>
        </a:graphic>
      </p:graphicFrame>
      <p:graphicFrame>
        <p:nvGraphicFramePr>
          <p:cNvPr id="8" name="Содержимое 7"/>
          <p:cNvGraphicFramePr>
            <a:graphicFrameLocks noGrp="1"/>
          </p:cNvGraphicFramePr>
          <p:nvPr>
            <p:ph sz="half" idx="1"/>
          </p:nvPr>
        </p:nvGraphicFramePr>
        <p:xfrm>
          <a:off x="304800" y="1600200"/>
          <a:ext cx="4038600" cy="4572000"/>
        </p:xfrm>
        <a:graphic>
          <a:graphicData uri="http://schemas.openxmlformats.org/drawingml/2006/table">
            <a:tbl>
              <a:tblPr firstRow="1" bandRow="1">
                <a:tableStyleId>{5C22544A-7EE6-4342-B048-85BDC9FD1C3A}</a:tableStyleId>
              </a:tblPr>
              <a:tblGrid>
                <a:gridCol w="1346200">
                  <a:extLst>
                    <a:ext uri="{9D8B030D-6E8A-4147-A177-3AD203B41FA5}">
                      <a16:colId xmlns:a16="http://schemas.microsoft.com/office/drawing/2014/main" val="20000"/>
                    </a:ext>
                  </a:extLst>
                </a:gridCol>
                <a:gridCol w="1346200">
                  <a:extLst>
                    <a:ext uri="{9D8B030D-6E8A-4147-A177-3AD203B41FA5}">
                      <a16:colId xmlns:a16="http://schemas.microsoft.com/office/drawing/2014/main" val="20001"/>
                    </a:ext>
                  </a:extLst>
                </a:gridCol>
                <a:gridCol w="1346200">
                  <a:extLst>
                    <a:ext uri="{9D8B030D-6E8A-4147-A177-3AD203B41FA5}">
                      <a16:colId xmlns:a16="http://schemas.microsoft.com/office/drawing/2014/main" val="20002"/>
                    </a:ext>
                  </a:extLst>
                </a:gridCol>
              </a:tblGrid>
              <a:tr h="15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1" kern="1200" dirty="0">
                          <a:solidFill>
                            <a:schemeClr val="lt1"/>
                          </a:solidFill>
                          <a:latin typeface="+mn-lt"/>
                          <a:ea typeface="+mn-ea"/>
                          <a:cs typeface="+mn-cs"/>
                        </a:rPr>
                        <a:t>логическое– аналитическое мышление</a:t>
                      </a:r>
                      <a:endParaRPr lang="ru-RU" sz="1200" b="1" kern="1200" dirty="0">
                        <a:solidFill>
                          <a:schemeClr val="lt1"/>
                        </a:solidFill>
                        <a:latin typeface="+mn-lt"/>
                        <a:ea typeface="+mn-ea"/>
                        <a:cs typeface="+mn-cs"/>
                      </a:endParaRPr>
                    </a:p>
                    <a:p>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800" b="1" i="1" kern="1200" dirty="0">
                        <a:solidFill>
                          <a:schemeClr val="lt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800" b="1" i="1" kern="1200" dirty="0">
                        <a:solidFill>
                          <a:schemeClr val="lt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i="1" kern="1200" dirty="0">
                          <a:solidFill>
                            <a:schemeClr val="lt1"/>
                          </a:solidFill>
                          <a:latin typeface="+mn-lt"/>
                          <a:ea typeface="+mn-ea"/>
                          <a:cs typeface="+mn-cs"/>
                        </a:rPr>
                        <a:t>анализ </a:t>
                      </a:r>
                      <a:endParaRPr lang="ru-RU" sz="1400" b="1" kern="1200" dirty="0">
                        <a:solidFill>
                          <a:schemeClr val="lt1"/>
                        </a:solidFill>
                        <a:latin typeface="+mn-lt"/>
                        <a:ea typeface="+mn-ea"/>
                        <a:cs typeface="+mn-cs"/>
                      </a:endParaRPr>
                    </a:p>
                    <a:p>
                      <a:endParaRPr lang="ru-RU"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b="1" i="1" kern="1200" dirty="0">
                          <a:solidFill>
                            <a:schemeClr val="lt1"/>
                          </a:solidFill>
                          <a:latin typeface="+mn-lt"/>
                          <a:ea typeface="+mn-ea"/>
                          <a:cs typeface="+mn-cs"/>
                        </a:rPr>
                        <a:t> </a:t>
                      </a:r>
                      <a:r>
                        <a:rPr lang="ru-RU" sz="1050" b="1" i="1" kern="1200" dirty="0">
                          <a:solidFill>
                            <a:schemeClr val="lt1"/>
                          </a:solidFill>
                          <a:latin typeface="+mn-lt"/>
                          <a:ea typeface="+mn-ea"/>
                          <a:cs typeface="+mn-cs"/>
                        </a:rPr>
                        <a:t>последовательное мышление</a:t>
                      </a:r>
                      <a:endParaRPr lang="ru-RU" sz="1050" b="1" kern="1200" dirty="0">
                        <a:solidFill>
                          <a:schemeClr val="lt1"/>
                        </a:solidFill>
                        <a:latin typeface="+mn-lt"/>
                        <a:ea typeface="+mn-ea"/>
                        <a:cs typeface="+mn-cs"/>
                      </a:endParaRPr>
                    </a:p>
                    <a:p>
                      <a:endParaRPr lang="ru-RU" dirty="0"/>
                    </a:p>
                  </a:txBody>
                  <a:tcPr/>
                </a:tc>
                <a:extLst>
                  <a:ext uri="{0D108BD9-81ED-4DB2-BD59-A6C34878D82A}">
                    <a16:rowId xmlns:a16="http://schemas.microsoft.com/office/drawing/2014/main" val="10000"/>
                  </a:ext>
                </a:extLst>
              </a:tr>
              <a:tr h="15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i="1" kern="1200" dirty="0">
                          <a:solidFill>
                            <a:schemeClr val="dk1"/>
                          </a:solidFill>
                          <a:latin typeface="+mn-lt"/>
                          <a:ea typeface="+mn-ea"/>
                          <a:cs typeface="+mn-cs"/>
                        </a:rPr>
                        <a:t>Индуктивное  мышление</a:t>
                      </a:r>
                      <a:endParaRPr lang="ru-RU" sz="1400" kern="1200" dirty="0">
                        <a:solidFill>
                          <a:schemeClr val="dk1"/>
                        </a:solidFill>
                        <a:latin typeface="+mn-lt"/>
                        <a:ea typeface="+mn-ea"/>
                        <a:cs typeface="+mn-cs"/>
                      </a:endParaRPr>
                    </a:p>
                    <a:p>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i="1" kern="1200" dirty="0">
                          <a:solidFill>
                            <a:schemeClr val="dk1"/>
                          </a:solidFill>
                          <a:latin typeface="+mn-lt"/>
                          <a:ea typeface="+mn-ea"/>
                          <a:cs typeface="+mn-cs"/>
                        </a:rPr>
                        <a:t>языковые способности</a:t>
                      </a:r>
                      <a:endParaRPr lang="ru-RU" sz="1400" kern="1200" dirty="0">
                        <a:solidFill>
                          <a:schemeClr val="dk1"/>
                        </a:solidFill>
                        <a:latin typeface="+mn-lt"/>
                        <a:ea typeface="+mn-ea"/>
                        <a:cs typeface="+mn-cs"/>
                      </a:endParaRPr>
                    </a:p>
                    <a:p>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i="1" kern="1200" dirty="0">
                          <a:solidFill>
                            <a:schemeClr val="dk1"/>
                          </a:solidFill>
                          <a:latin typeface="+mn-lt"/>
                          <a:ea typeface="+mn-ea"/>
                          <a:cs typeface="+mn-cs"/>
                        </a:rPr>
                        <a:t>способности к чтению и письму</a:t>
                      </a:r>
                      <a:endParaRPr lang="ru-RU" sz="1400" b="1" kern="1200" dirty="0">
                        <a:solidFill>
                          <a:schemeClr val="dk1"/>
                        </a:solidFill>
                        <a:latin typeface="+mn-lt"/>
                        <a:ea typeface="+mn-ea"/>
                        <a:cs typeface="+mn-cs"/>
                      </a:endParaRPr>
                    </a:p>
                    <a:p>
                      <a:endParaRPr lang="ru-RU" dirty="0"/>
                    </a:p>
                  </a:txBody>
                  <a:tcPr/>
                </a:tc>
                <a:extLst>
                  <a:ext uri="{0D108BD9-81ED-4DB2-BD59-A6C34878D82A}">
                    <a16:rowId xmlns:a16="http://schemas.microsoft.com/office/drawing/2014/main" val="10001"/>
                  </a:ext>
                </a:extLst>
              </a:tr>
              <a:tr h="15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i="1" kern="1200" dirty="0">
                          <a:solidFill>
                            <a:schemeClr val="dk1"/>
                          </a:solidFill>
                          <a:latin typeface="+mn-lt"/>
                          <a:ea typeface="+mn-ea"/>
                          <a:cs typeface="+mn-cs"/>
                        </a:rPr>
                        <a:t>планирование будущего</a:t>
                      </a:r>
                      <a:endParaRPr lang="ru-RU" sz="1400" kern="1200" dirty="0">
                        <a:solidFill>
                          <a:schemeClr val="dk1"/>
                        </a:solidFill>
                        <a:latin typeface="+mn-lt"/>
                        <a:ea typeface="+mn-ea"/>
                        <a:cs typeface="+mn-cs"/>
                      </a:endParaRPr>
                    </a:p>
                    <a:p>
                      <a:endParaRPr lang="ru-RU"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i="1" kern="1200" dirty="0">
                          <a:solidFill>
                            <a:schemeClr val="dk1"/>
                          </a:solidFill>
                          <a:latin typeface="+mn-lt"/>
                          <a:ea typeface="+mn-ea"/>
                          <a:cs typeface="+mn-cs"/>
                        </a:rPr>
                        <a:t>музыкальное образование </a:t>
                      </a:r>
                      <a:endParaRPr lang="ru-RU" sz="1400" kern="1200" dirty="0">
                        <a:solidFill>
                          <a:schemeClr val="dk1"/>
                        </a:solidFill>
                        <a:latin typeface="+mn-lt"/>
                        <a:ea typeface="+mn-ea"/>
                        <a:cs typeface="+mn-cs"/>
                      </a:endParaRPr>
                    </a:p>
                    <a:p>
                      <a:endParaRPr lang="ru-RU" dirty="0"/>
                    </a:p>
                  </a:txBody>
                  <a:tcPr/>
                </a:tc>
                <a:tc>
                  <a:txBody>
                    <a:bodyPr/>
                    <a:lstStyle/>
                    <a:p>
                      <a:r>
                        <a:rPr lang="ru-RU" sz="1100" b="1" i="1" kern="1200" dirty="0">
                          <a:solidFill>
                            <a:schemeClr val="dk1"/>
                          </a:solidFill>
                          <a:latin typeface="+mn-lt"/>
                          <a:ea typeface="+mn-ea"/>
                          <a:cs typeface="+mn-cs"/>
                        </a:rPr>
                        <a:t>математические способности</a:t>
                      </a:r>
                      <a:r>
                        <a:rPr lang="ru-RU" sz="1100" i="1" kern="1200" dirty="0">
                          <a:solidFill>
                            <a:schemeClr val="dk1"/>
                          </a:solidFill>
                          <a:latin typeface="+mn-lt"/>
                          <a:ea typeface="+mn-ea"/>
                          <a:cs typeface="+mn-cs"/>
                        </a:rPr>
                        <a:t> </a:t>
                      </a:r>
                      <a:endParaRPr lang="ru-RU" sz="1100" dirty="0"/>
                    </a:p>
                  </a:txBody>
                  <a:tcPr/>
                </a:tc>
                <a:extLst>
                  <a:ext uri="{0D108BD9-81ED-4DB2-BD59-A6C34878D82A}">
                    <a16:rowId xmlns:a16="http://schemas.microsoft.com/office/drawing/2014/main" val="10002"/>
                  </a:ext>
                </a:extLst>
              </a:tr>
            </a:tbl>
          </a:graphicData>
        </a:graphic>
      </p:graphicFrame>
      <p:pic>
        <p:nvPicPr>
          <p:cNvPr id="7" name="Рисунок 6" descr="http://www.deti-budushego.com/files/brain2.jpg"/>
          <p:cNvPicPr/>
          <p:nvPr/>
        </p:nvPicPr>
        <p:blipFill>
          <a:blip r:embed="rId3" cstate="print">
            <a:clrChange>
              <a:clrFrom>
                <a:srgbClr val="FFFFFD"/>
              </a:clrFrom>
              <a:clrTo>
                <a:srgbClr val="FFFFFD">
                  <a:alpha val="0"/>
                </a:srgbClr>
              </a:clrTo>
            </a:clrChange>
          </a:blip>
          <a:srcRect/>
          <a:stretch>
            <a:fillRect/>
          </a:stretch>
        </p:blipFill>
        <p:spPr bwMode="auto">
          <a:xfrm>
            <a:off x="7391400" y="4724400"/>
            <a:ext cx="1524000" cy="15240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304800" y="1524000"/>
            <a:ext cx="8229600" cy="1143000"/>
          </a:xfrm>
        </p:spPr>
        <p:txBody>
          <a:bodyPr>
            <a:noAutofit/>
          </a:bodyPr>
          <a:lstStyle/>
          <a:p>
            <a:r>
              <a:rPr lang="ru-RU" sz="3600" b="1" dirty="0">
                <a:solidFill>
                  <a:srgbClr val="C00000"/>
                </a:solidFill>
              </a:rPr>
              <a:t>Упражнения для активного слушания</a:t>
            </a:r>
          </a:p>
        </p:txBody>
      </p:sp>
      <p:pic>
        <p:nvPicPr>
          <p:cNvPr id="10244" name="Picture 4" descr="http://ndou63.ru/sites/default/files/5ee1d5fe3e7e.png"/>
          <p:cNvPicPr>
            <a:picLocks noChangeAspect="1" noChangeArrowheads="1"/>
          </p:cNvPicPr>
          <p:nvPr/>
        </p:nvPicPr>
        <p:blipFill>
          <a:blip r:embed="rId3" cstate="print"/>
          <a:srcRect/>
          <a:stretch>
            <a:fillRect/>
          </a:stretch>
        </p:blipFill>
        <p:spPr bwMode="auto">
          <a:xfrm>
            <a:off x="1295400" y="2743200"/>
            <a:ext cx="5139484" cy="36576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590800" y="685800"/>
            <a:ext cx="2209800" cy="914400"/>
          </a:xfrm>
        </p:spPr>
        <p:txBody>
          <a:bodyPr>
            <a:normAutofit fontScale="90000"/>
          </a:bodyPr>
          <a:lstStyle/>
          <a:p>
            <a:r>
              <a:rPr lang="ru-RU" dirty="0">
                <a:solidFill>
                  <a:srgbClr val="002060"/>
                </a:solidFill>
              </a:rPr>
              <a:t> </a:t>
            </a:r>
            <a:r>
              <a:rPr lang="ru-RU" sz="4800" dirty="0">
                <a:solidFill>
                  <a:srgbClr val="002060"/>
                </a:solidFill>
              </a:rPr>
              <a:t>«Слон»</a:t>
            </a:r>
            <a:br>
              <a:rPr lang="ru-RU" dirty="0">
                <a:solidFill>
                  <a:srgbClr val="002060"/>
                </a:solidFill>
              </a:rPr>
            </a:br>
            <a:endParaRPr lang="ru-RU" dirty="0"/>
          </a:p>
        </p:txBody>
      </p:sp>
      <p:sp>
        <p:nvSpPr>
          <p:cNvPr id="4" name="Текст 3"/>
          <p:cNvSpPr>
            <a:spLocks noGrp="1"/>
          </p:cNvSpPr>
          <p:nvPr>
            <p:ph type="body" sz="half" idx="2"/>
          </p:nvPr>
        </p:nvSpPr>
        <p:spPr>
          <a:xfrm>
            <a:off x="457200" y="1905000"/>
            <a:ext cx="3008313" cy="3429001"/>
          </a:xfrm>
        </p:spPr>
        <p:txBody>
          <a:bodyPr>
            <a:normAutofit/>
          </a:bodyPr>
          <a:lstStyle/>
          <a:p>
            <a:r>
              <a:rPr lang="ru-RU" sz="1800" b="1" dirty="0">
                <a:solidFill>
                  <a:srgbClr val="002060"/>
                </a:solidFill>
                <a:latin typeface="Times New Roman" pitchFamily="18" charset="0"/>
                <a:cs typeface="Times New Roman" pitchFamily="18" charset="0"/>
              </a:rPr>
              <a:t>Согните колени, прижмите голову к плечу и вытяните руку вперед (ту, которой пишете). Рисуйте ленивую восьмерку в воздухе, одновременно вытягивайте верхнюю часть .туловища вслед за рукой, двигая ребрами. Смотрите дальше своих пальцев. Повторите то же с другой рукой. </a:t>
            </a:r>
          </a:p>
        </p:txBody>
      </p:sp>
      <p:pic>
        <p:nvPicPr>
          <p:cNvPr id="5" name="Содержимое 4" descr="Слон.JPG"/>
          <p:cNvPicPr>
            <a:picLocks noGrp="1" noChangeAspect="1"/>
          </p:cNvPicPr>
          <p:nvPr>
            <p:ph idx="1"/>
          </p:nvPr>
        </p:nvPicPr>
        <p:blipFill>
          <a:blip r:embed="rId3" cstate="print"/>
          <a:stretch>
            <a:fillRect/>
          </a:stretch>
        </p:blipFill>
        <p:spPr>
          <a:xfrm>
            <a:off x="3810000" y="1752600"/>
            <a:ext cx="4869181" cy="3886200"/>
          </a:xfrm>
          <a:ln w="50800" cmpd="thinThick">
            <a:solidFill>
              <a:srgbClr val="7030A0"/>
            </a:solid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438400" y="533400"/>
            <a:ext cx="3008313" cy="609600"/>
          </a:xfrm>
        </p:spPr>
        <p:txBody>
          <a:bodyPr>
            <a:normAutofit fontScale="90000"/>
          </a:bodyPr>
          <a:lstStyle/>
          <a:p>
            <a:r>
              <a:rPr lang="ru-RU" dirty="0"/>
              <a:t> </a:t>
            </a:r>
            <a:r>
              <a:rPr lang="ru-RU" sz="3100" dirty="0">
                <a:solidFill>
                  <a:srgbClr val="002060"/>
                </a:solidFill>
              </a:rPr>
              <a:t>«Кнопки земли»</a:t>
            </a:r>
            <a:br>
              <a:rPr lang="ru-RU" dirty="0">
                <a:solidFill>
                  <a:srgbClr val="002060"/>
                </a:solidFill>
              </a:rPr>
            </a:br>
            <a:endParaRPr lang="ru-RU" dirty="0"/>
          </a:p>
        </p:txBody>
      </p:sp>
      <p:sp>
        <p:nvSpPr>
          <p:cNvPr id="4" name="Текст 3"/>
          <p:cNvSpPr>
            <a:spLocks noGrp="1"/>
          </p:cNvSpPr>
          <p:nvPr>
            <p:ph type="body" sz="half" idx="2"/>
          </p:nvPr>
        </p:nvSpPr>
        <p:spPr>
          <a:xfrm>
            <a:off x="533400" y="1981200"/>
            <a:ext cx="3008313" cy="3213100"/>
          </a:xfrm>
        </p:spPr>
        <p:txBody>
          <a:bodyPr/>
          <a:lstStyle/>
          <a:p>
            <a:r>
              <a:rPr lang="ru-RU" sz="1800" b="1" dirty="0">
                <a:solidFill>
                  <a:srgbClr val="002060"/>
                </a:solidFill>
                <a:latin typeface="Times New Roman" pitchFamily="18" charset="0"/>
                <a:cs typeface="Times New Roman" pitchFamily="18" charset="0"/>
              </a:rPr>
              <a:t>Сядьте удобно. Прикоснитесь двумя пальцами правой руки к точкам под нижней губой, а левой — к верхнему краю лобовой кости. Вдохните “энергию” глубоко в центр тела. Держите руки на точках, делая глубокий вдох и выдох. </a:t>
            </a:r>
            <a:r>
              <a:rPr lang="ru-RU" dirty="0"/>
              <a:t> </a:t>
            </a:r>
          </a:p>
          <a:p>
            <a:endParaRPr lang="ru-RU" dirty="0"/>
          </a:p>
        </p:txBody>
      </p:sp>
      <p:pic>
        <p:nvPicPr>
          <p:cNvPr id="5" name="Picture 2" descr="D:\Мои документы\Мои рисунки\090f9e494d1354697cb5c95f3f4e01c1.jpg"/>
          <p:cNvPicPr>
            <a:picLocks noGrp="1" noChangeAspect="1" noChangeArrowheads="1"/>
          </p:cNvPicPr>
          <p:nvPr>
            <p:ph idx="1"/>
          </p:nvPr>
        </p:nvPicPr>
        <p:blipFill>
          <a:blip r:embed="rId3" cstate="print"/>
          <a:srcRect/>
          <a:stretch>
            <a:fillRect/>
          </a:stretch>
        </p:blipFill>
        <p:spPr bwMode="auto">
          <a:xfrm>
            <a:off x="3581400" y="1371600"/>
            <a:ext cx="4762500" cy="3810000"/>
          </a:xfrm>
          <a:prstGeom prst="rect">
            <a:avLst/>
          </a:prstGeom>
          <a:noFill/>
          <a:ln w="76200" cmpd="thinThick">
            <a:solidFill>
              <a:srgbClr val="FFC000"/>
            </a:solid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533400" y="1219200"/>
            <a:ext cx="8229600" cy="2544762"/>
          </a:xfrm>
        </p:spPr>
        <p:txBody>
          <a:bodyPr>
            <a:noAutofit/>
          </a:bodyPr>
          <a:lstStyle/>
          <a:p>
            <a:r>
              <a:rPr lang="ru-RU" sz="4000" b="1" dirty="0">
                <a:solidFill>
                  <a:srgbClr val="0070C0"/>
                </a:solidFill>
              </a:rPr>
              <a:t>Упражнения для развития графических навыков и правописания</a:t>
            </a:r>
          </a:p>
        </p:txBody>
      </p:sp>
      <p:pic>
        <p:nvPicPr>
          <p:cNvPr id="9218" name="Picture 2" descr="http://mdou426.ru/wp-content/uploads/2013/06/l%D0%B4%D0%B5%D1%82%D0%B81-1024x768.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066800" y="3124200"/>
            <a:ext cx="4470400" cy="33528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590800" y="1066800"/>
            <a:ext cx="3962400" cy="1162050"/>
          </a:xfrm>
        </p:spPr>
        <p:txBody>
          <a:bodyPr>
            <a:noAutofit/>
          </a:bodyPr>
          <a:lstStyle/>
          <a:p>
            <a:r>
              <a:rPr lang="ru-RU" sz="2800" dirty="0">
                <a:solidFill>
                  <a:srgbClr val="7030A0"/>
                </a:solidFill>
              </a:rPr>
              <a:t>«Ленивые восьмерки»</a:t>
            </a:r>
            <a:br>
              <a:rPr lang="ru-RU" sz="2800" dirty="0">
                <a:solidFill>
                  <a:srgbClr val="7030A0"/>
                </a:solidFill>
              </a:rPr>
            </a:br>
            <a:endParaRPr lang="ru-RU" sz="2800" dirty="0"/>
          </a:p>
        </p:txBody>
      </p:sp>
      <p:sp>
        <p:nvSpPr>
          <p:cNvPr id="4" name="Текст 3"/>
          <p:cNvSpPr>
            <a:spLocks noGrp="1"/>
          </p:cNvSpPr>
          <p:nvPr>
            <p:ph type="body" sz="half" idx="2"/>
          </p:nvPr>
        </p:nvSpPr>
        <p:spPr>
          <a:xfrm>
            <a:off x="381000" y="2209800"/>
            <a:ext cx="3008313" cy="3746500"/>
          </a:xfrm>
        </p:spPr>
        <p:txBody>
          <a:bodyPr/>
          <a:lstStyle/>
          <a:p>
            <a:r>
              <a:rPr lang="ru-RU" sz="1800" b="1" dirty="0">
                <a:solidFill>
                  <a:srgbClr val="002060"/>
                </a:solidFill>
                <a:latin typeface="Times New Roman" pitchFamily="18" charset="0"/>
                <a:cs typeface="Times New Roman" pitchFamily="18" charset="0"/>
              </a:rPr>
              <a:t>Возьмите в правую руку карандаш и начертите на бумаге восьмерку (знак бесконечности), теперь — левой. А теперь правой и левой одновременно.  А теперь начертите восьмерки в воздухе, поочередно каждой рукой и обеими  одновременно.</a:t>
            </a:r>
            <a:r>
              <a:rPr lang="ru-RU" sz="1800" b="1" i="1" dirty="0">
                <a:solidFill>
                  <a:srgbClr val="002060"/>
                </a:solidFill>
                <a:latin typeface="Times New Roman" pitchFamily="18" charset="0"/>
                <a:cs typeface="Times New Roman" pitchFamily="18" charset="0"/>
              </a:rPr>
              <a:t> </a:t>
            </a:r>
            <a:endParaRPr lang="ru-RU" sz="1800" b="1" dirty="0">
              <a:solidFill>
                <a:srgbClr val="002060"/>
              </a:solidFill>
              <a:latin typeface="Times New Roman" pitchFamily="18" charset="0"/>
              <a:cs typeface="Times New Roman" pitchFamily="18" charset="0"/>
            </a:endParaRPr>
          </a:p>
          <a:p>
            <a:endParaRPr lang="ru-RU" dirty="0"/>
          </a:p>
        </p:txBody>
      </p:sp>
      <p:pic>
        <p:nvPicPr>
          <p:cNvPr id="5" name="Содержимое 4" descr="восьмерка.JPG"/>
          <p:cNvPicPr>
            <a:picLocks noGrp="1" noChangeAspect="1"/>
          </p:cNvPicPr>
          <p:nvPr>
            <p:ph idx="1"/>
          </p:nvPr>
        </p:nvPicPr>
        <p:blipFill>
          <a:blip r:embed="rId3" cstate="print"/>
          <a:stretch>
            <a:fillRect/>
          </a:stretch>
        </p:blipFill>
        <p:spPr>
          <a:xfrm>
            <a:off x="3581400" y="2362200"/>
            <a:ext cx="5111750" cy="3356204"/>
          </a:xfrm>
          <a:ln w="76200" cmpd="thinThick">
            <a:solidFill>
              <a:srgbClr val="FF0000"/>
            </a:solid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209800" y="1066800"/>
            <a:ext cx="4648200" cy="1162050"/>
          </a:xfrm>
        </p:spPr>
        <p:txBody>
          <a:bodyPr>
            <a:noAutofit/>
          </a:bodyPr>
          <a:lstStyle/>
          <a:p>
            <a:r>
              <a:rPr lang="ru-RU" sz="2800" dirty="0">
                <a:solidFill>
                  <a:srgbClr val="7030A0"/>
                </a:solidFill>
              </a:rPr>
              <a:t>«Двойные рисунки»</a:t>
            </a:r>
            <a:br>
              <a:rPr lang="ru-RU" sz="2800" dirty="0">
                <a:solidFill>
                  <a:srgbClr val="7030A0"/>
                </a:solidFill>
              </a:rPr>
            </a:br>
            <a:endParaRPr lang="ru-RU" sz="2800" dirty="0"/>
          </a:p>
        </p:txBody>
      </p:sp>
      <p:sp>
        <p:nvSpPr>
          <p:cNvPr id="4" name="Текст 3"/>
          <p:cNvSpPr>
            <a:spLocks noGrp="1"/>
          </p:cNvSpPr>
          <p:nvPr>
            <p:ph type="body" sz="half" idx="2"/>
          </p:nvPr>
        </p:nvSpPr>
        <p:spPr>
          <a:xfrm>
            <a:off x="762000" y="2895600"/>
            <a:ext cx="3008313" cy="2832100"/>
          </a:xfrm>
        </p:spPr>
        <p:txBody>
          <a:bodyPr/>
          <a:lstStyle/>
          <a:p>
            <a:r>
              <a:rPr lang="ru-RU" sz="1800" b="1" dirty="0">
                <a:solidFill>
                  <a:srgbClr val="002060"/>
                </a:solidFill>
                <a:latin typeface="Times New Roman" pitchFamily="18" charset="0"/>
                <a:cs typeface="Times New Roman" pitchFamily="18" charset="0"/>
              </a:rPr>
              <a:t>Возьмите в каждую руку карандаш или ручку. Изобразите на листе бумаги что угодно, двигая обеими руками одновременно.</a:t>
            </a:r>
          </a:p>
          <a:p>
            <a:endParaRPr lang="ru-RU" dirty="0"/>
          </a:p>
        </p:txBody>
      </p:sp>
      <p:pic>
        <p:nvPicPr>
          <p:cNvPr id="5" name="Picture 4" descr="D:\Мои документы\Мои рисунки\090c03828356a3d0165b2fc5f451ac85.jpg"/>
          <p:cNvPicPr>
            <a:picLocks noGrp="1" noChangeAspect="1" noChangeArrowheads="1"/>
          </p:cNvPicPr>
          <p:nvPr>
            <p:ph idx="1"/>
          </p:nvPr>
        </p:nvPicPr>
        <p:blipFill>
          <a:blip r:embed="rId3" cstate="print"/>
          <a:srcRect/>
          <a:stretch>
            <a:fillRect/>
          </a:stretch>
        </p:blipFill>
        <p:spPr bwMode="auto">
          <a:xfrm>
            <a:off x="4267200" y="2514600"/>
            <a:ext cx="3930696" cy="3140884"/>
          </a:xfrm>
          <a:prstGeom prst="rect">
            <a:avLst/>
          </a:prstGeom>
          <a:noFill/>
          <a:ln w="76200" cmpd="thinThick">
            <a:solidFill>
              <a:srgbClr val="F709D5"/>
            </a:solid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438400" y="1295400"/>
            <a:ext cx="3962400" cy="1162050"/>
          </a:xfrm>
        </p:spPr>
        <p:txBody>
          <a:bodyPr/>
          <a:lstStyle/>
          <a:p>
            <a:r>
              <a:rPr lang="ru-RU" sz="2800" dirty="0">
                <a:solidFill>
                  <a:srgbClr val="7030A0"/>
                </a:solidFill>
              </a:rPr>
              <a:t>«Вращение шеи»</a:t>
            </a:r>
            <a:br>
              <a:rPr lang="ru-RU" dirty="0">
                <a:solidFill>
                  <a:srgbClr val="7030A0"/>
                </a:solidFill>
              </a:rPr>
            </a:br>
            <a:endParaRPr lang="ru-RU" dirty="0"/>
          </a:p>
        </p:txBody>
      </p:sp>
      <p:sp>
        <p:nvSpPr>
          <p:cNvPr id="4" name="Текст 3"/>
          <p:cNvSpPr>
            <a:spLocks noGrp="1"/>
          </p:cNvSpPr>
          <p:nvPr>
            <p:ph type="body" sz="half" idx="2"/>
          </p:nvPr>
        </p:nvSpPr>
        <p:spPr>
          <a:xfrm>
            <a:off x="381000" y="2438400"/>
            <a:ext cx="3008313" cy="3746500"/>
          </a:xfrm>
        </p:spPr>
        <p:txBody>
          <a:bodyPr/>
          <a:lstStyle/>
          <a:p>
            <a:r>
              <a:rPr lang="ru-RU" sz="1800" b="1" dirty="0">
                <a:solidFill>
                  <a:srgbClr val="002060"/>
                </a:solidFill>
                <a:latin typeface="Times New Roman" pitchFamily="18" charset="0"/>
                <a:cs typeface="Times New Roman" pitchFamily="18" charset="0"/>
              </a:rPr>
              <a:t>Дышите глубоко, расслабьте плечи, опустите голову прямо вниз. Медленно вращайте головой из стороны в сторону, совершенно расслабляясь при выдохе. Делайте небольшие круговые движения подбородком. После этих движений голос при чтении и говорении будет звучать сильнее. </a:t>
            </a:r>
          </a:p>
          <a:p>
            <a:endParaRPr lang="ru-RU" dirty="0"/>
          </a:p>
        </p:txBody>
      </p:sp>
      <p:pic>
        <p:nvPicPr>
          <p:cNvPr id="5" name="Picture 3" descr="L:\карточки\качание головой.JPG"/>
          <p:cNvPicPr>
            <a:picLocks noGrp="1" noChangeAspect="1" noChangeArrowheads="1"/>
          </p:cNvPicPr>
          <p:nvPr>
            <p:ph idx="1"/>
          </p:nvPr>
        </p:nvPicPr>
        <p:blipFill>
          <a:blip r:embed="rId3" cstate="print"/>
          <a:srcRect/>
          <a:stretch>
            <a:fillRect/>
          </a:stretch>
        </p:blipFill>
        <p:spPr bwMode="auto">
          <a:xfrm>
            <a:off x="3657600" y="2667000"/>
            <a:ext cx="5111750" cy="3410733"/>
          </a:xfrm>
          <a:prstGeom prst="rect">
            <a:avLst/>
          </a:prstGeom>
          <a:noFill/>
          <a:ln w="76200" cmpd="thinThick">
            <a:solidFill>
              <a:srgbClr val="FFC000"/>
            </a:solid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590800" y="1143000"/>
            <a:ext cx="3008313" cy="990600"/>
          </a:xfrm>
        </p:spPr>
        <p:txBody>
          <a:bodyPr>
            <a:noAutofit/>
          </a:bodyPr>
          <a:lstStyle/>
          <a:p>
            <a:r>
              <a:rPr lang="ru-RU" sz="3200" dirty="0">
                <a:solidFill>
                  <a:srgbClr val="7030A0"/>
                </a:solidFill>
              </a:rPr>
              <a:t>«Сова»</a:t>
            </a:r>
            <a:br>
              <a:rPr lang="ru-RU" sz="3200" dirty="0">
                <a:solidFill>
                  <a:srgbClr val="7030A0"/>
                </a:solidFill>
              </a:rPr>
            </a:br>
            <a:endParaRPr lang="ru-RU" sz="3200" dirty="0"/>
          </a:p>
        </p:txBody>
      </p:sp>
      <p:sp>
        <p:nvSpPr>
          <p:cNvPr id="4" name="Текст 3"/>
          <p:cNvSpPr>
            <a:spLocks noGrp="1"/>
          </p:cNvSpPr>
          <p:nvPr>
            <p:ph type="body" sz="half" idx="2"/>
          </p:nvPr>
        </p:nvSpPr>
        <p:spPr>
          <a:xfrm>
            <a:off x="1524000" y="2057400"/>
            <a:ext cx="3008313" cy="4279900"/>
          </a:xfrm>
        </p:spPr>
        <p:txBody>
          <a:bodyPr/>
          <a:lstStyle/>
          <a:p>
            <a:r>
              <a:rPr lang="ru-RU" sz="1800" b="1" dirty="0">
                <a:solidFill>
                  <a:srgbClr val="002060"/>
                </a:solidFill>
                <a:latin typeface="Times New Roman" pitchFamily="18" charset="0"/>
                <a:cs typeface="Times New Roman" pitchFamily="18" charset="0"/>
              </a:rPr>
              <a:t>Схватите и плотно сожмите мышцы правого плеча левой рукой. Поверните голову и посмотрите назад через плечо. Вдохните глубоко и разверните плечи. Посмотрите через левое плечо и распрямите плечи. Опустите подбородок на грудь и глубоко вдохните, расслабляя мышцы. Повторите то же самое, схватив левое плечо правой рукой.</a:t>
            </a:r>
            <a:r>
              <a:rPr lang="ru-RU" sz="1800" b="1" i="1" dirty="0">
                <a:solidFill>
                  <a:srgbClr val="002060"/>
                </a:solidFill>
                <a:latin typeface="Times New Roman" pitchFamily="18" charset="0"/>
                <a:cs typeface="Times New Roman" pitchFamily="18" charset="0"/>
              </a:rPr>
              <a:t> </a:t>
            </a:r>
            <a:endParaRPr lang="ru-RU" sz="1800" b="1" dirty="0">
              <a:solidFill>
                <a:srgbClr val="002060"/>
              </a:solidFill>
              <a:latin typeface="Times New Roman" pitchFamily="18" charset="0"/>
              <a:cs typeface="Times New Roman" pitchFamily="18" charset="0"/>
            </a:endParaRPr>
          </a:p>
          <a:p>
            <a:endParaRPr lang="ru-RU" dirty="0"/>
          </a:p>
        </p:txBody>
      </p:sp>
      <p:pic>
        <p:nvPicPr>
          <p:cNvPr id="5" name="Picture 2" descr="L:\карточки\Сова.JPG"/>
          <p:cNvPicPr>
            <a:picLocks noGrp="1" noChangeAspect="1" noChangeArrowheads="1"/>
          </p:cNvPicPr>
          <p:nvPr>
            <p:ph idx="1"/>
          </p:nvPr>
        </p:nvPicPr>
        <p:blipFill>
          <a:blip r:embed="rId3" cstate="print"/>
          <a:srcRect/>
          <a:stretch>
            <a:fillRect/>
          </a:stretch>
        </p:blipFill>
        <p:spPr bwMode="auto">
          <a:xfrm flipH="1">
            <a:off x="5029200" y="1600200"/>
            <a:ext cx="3733800" cy="4883139"/>
          </a:xfrm>
          <a:prstGeom prst="rect">
            <a:avLst/>
          </a:prstGeom>
          <a:noFill/>
          <a:ln w="76200" cmpd="thinThick">
            <a:solidFill>
              <a:srgbClr val="0070C0"/>
            </a:solid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457200" y="1524000"/>
            <a:ext cx="8229600" cy="1143000"/>
          </a:xfrm>
        </p:spPr>
        <p:txBody>
          <a:bodyPr>
            <a:noAutofit/>
          </a:bodyPr>
          <a:lstStyle/>
          <a:p>
            <a:r>
              <a:rPr lang="ru-RU" sz="3200" b="1" dirty="0">
                <a:solidFill>
                  <a:srgbClr val="C00000"/>
                </a:solidFill>
              </a:rPr>
              <a:t>Упражнения для успешного выполнения домашнего задания</a:t>
            </a:r>
          </a:p>
        </p:txBody>
      </p:sp>
      <p:pic>
        <p:nvPicPr>
          <p:cNvPr id="8194" name="Picture 2" descr="http://licee7.ru/wp-content/uploads/2012/08/86370705.gif"/>
          <p:cNvPicPr>
            <a:picLocks noChangeAspect="1" noChangeArrowheads="1"/>
          </p:cNvPicPr>
          <p:nvPr/>
        </p:nvPicPr>
        <p:blipFill>
          <a:blip r:embed="rId3" cstate="print">
            <a:clrChange>
              <a:clrFrom>
                <a:srgbClr val="000000"/>
              </a:clrFrom>
              <a:clrTo>
                <a:srgbClr val="000000">
                  <a:alpha val="0"/>
                </a:srgbClr>
              </a:clrTo>
            </a:clrChange>
          </a:blip>
          <a:srcRect/>
          <a:stretch>
            <a:fillRect/>
          </a:stretch>
        </p:blipFill>
        <p:spPr bwMode="auto">
          <a:xfrm>
            <a:off x="762000" y="2133600"/>
            <a:ext cx="6096000" cy="45720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209800" y="1143000"/>
            <a:ext cx="4038600" cy="869950"/>
          </a:xfrm>
        </p:spPr>
        <p:txBody>
          <a:bodyPr>
            <a:normAutofit/>
          </a:bodyPr>
          <a:lstStyle/>
          <a:p>
            <a:r>
              <a:rPr lang="ru-RU" sz="2700" dirty="0">
                <a:solidFill>
                  <a:srgbClr val="7030A0"/>
                </a:solidFill>
              </a:rPr>
              <a:t>«Перекрестные шаги»</a:t>
            </a:r>
            <a:br>
              <a:rPr lang="ru-RU" dirty="0">
                <a:solidFill>
                  <a:srgbClr val="7030A0"/>
                </a:solidFill>
              </a:rPr>
            </a:br>
            <a:endParaRPr lang="ru-RU" dirty="0"/>
          </a:p>
        </p:txBody>
      </p:sp>
      <p:sp>
        <p:nvSpPr>
          <p:cNvPr id="4" name="Текст 3"/>
          <p:cNvSpPr>
            <a:spLocks noGrp="1"/>
          </p:cNvSpPr>
          <p:nvPr>
            <p:ph type="body" sz="half" idx="2"/>
          </p:nvPr>
        </p:nvSpPr>
        <p:spPr>
          <a:xfrm>
            <a:off x="685800" y="2286000"/>
            <a:ext cx="3008313" cy="4203700"/>
          </a:xfrm>
        </p:spPr>
        <p:txBody>
          <a:bodyPr>
            <a:normAutofit lnSpcReduction="10000"/>
          </a:bodyPr>
          <a:lstStyle/>
          <a:p>
            <a:r>
              <a:rPr lang="ru-RU" sz="1800" b="1" dirty="0">
                <a:solidFill>
                  <a:srgbClr val="002060"/>
                </a:solidFill>
                <a:latin typeface="Times New Roman" pitchFamily="18" charset="0"/>
                <a:cs typeface="Times New Roman" pitchFamily="18" charset="0"/>
              </a:rPr>
              <a:t>Прыгайте так, чтобы в такт движения правой ноги двигалась левая рука. А теперь — левая нога и правая рука. Прыгайте вперед. В стороны, назад. Глазами двигайте во всех направлениях. При ходьбе коснитесь левой рукой правого колена, а теперь правой рукой левого колена.</a:t>
            </a:r>
            <a:r>
              <a:rPr lang="ru-RU" sz="1800" b="1" i="1" dirty="0">
                <a:solidFill>
                  <a:srgbClr val="002060"/>
                </a:solidFill>
                <a:latin typeface="Times New Roman" pitchFamily="18" charset="0"/>
                <a:cs typeface="Times New Roman" pitchFamily="18" charset="0"/>
              </a:rPr>
              <a:t>  (Упражнения можно выполнять под музыку)</a:t>
            </a:r>
            <a:endParaRPr lang="ru-RU" sz="1800" b="1" dirty="0">
              <a:solidFill>
                <a:srgbClr val="002060"/>
              </a:solidFill>
              <a:latin typeface="Times New Roman" pitchFamily="18" charset="0"/>
              <a:cs typeface="Times New Roman" pitchFamily="18" charset="0"/>
            </a:endParaRPr>
          </a:p>
        </p:txBody>
      </p:sp>
      <p:pic>
        <p:nvPicPr>
          <p:cNvPr id="5" name="Содержимое 4" descr="Перекрестное движения.JPG"/>
          <p:cNvPicPr>
            <a:picLocks noGrp="1" noChangeAspect="1"/>
          </p:cNvPicPr>
          <p:nvPr>
            <p:ph idx="1"/>
          </p:nvPr>
        </p:nvPicPr>
        <p:blipFill>
          <a:blip r:embed="rId3" cstate="print"/>
          <a:stretch>
            <a:fillRect/>
          </a:stretch>
        </p:blipFill>
        <p:spPr>
          <a:xfrm>
            <a:off x="3886200" y="2057400"/>
            <a:ext cx="5111750" cy="4464693"/>
          </a:xfrm>
          <a:ln w="76200" cmpd="thinThick">
            <a:solidFill>
              <a:srgbClr val="00B050"/>
            </a:solid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209800" y="990600"/>
            <a:ext cx="3008313" cy="1162050"/>
          </a:xfrm>
        </p:spPr>
        <p:txBody>
          <a:bodyPr>
            <a:normAutofit fontScale="90000"/>
          </a:bodyPr>
          <a:lstStyle/>
          <a:p>
            <a:r>
              <a:rPr lang="ru-RU" sz="2800" dirty="0">
                <a:solidFill>
                  <a:srgbClr val="7030A0"/>
                </a:solidFill>
              </a:rPr>
              <a:t>«Кнопки баланса»</a:t>
            </a:r>
            <a:br>
              <a:rPr lang="ru-RU" dirty="0">
                <a:solidFill>
                  <a:srgbClr val="7030A0"/>
                </a:solidFill>
              </a:rPr>
            </a:br>
            <a:endParaRPr lang="ru-RU" dirty="0"/>
          </a:p>
        </p:txBody>
      </p:sp>
      <p:sp>
        <p:nvSpPr>
          <p:cNvPr id="4" name="Текст 3"/>
          <p:cNvSpPr>
            <a:spLocks noGrp="1"/>
          </p:cNvSpPr>
          <p:nvPr>
            <p:ph type="body" sz="half" idx="2"/>
          </p:nvPr>
        </p:nvSpPr>
        <p:spPr>
          <a:xfrm>
            <a:off x="533400" y="2971800"/>
            <a:ext cx="3008313" cy="3213100"/>
          </a:xfrm>
        </p:spPr>
        <p:txBody>
          <a:bodyPr/>
          <a:lstStyle/>
          <a:p>
            <a:r>
              <a:rPr lang="ru-RU" sz="1800" b="1" dirty="0">
                <a:solidFill>
                  <a:srgbClr val="002060"/>
                </a:solidFill>
                <a:latin typeface="Times New Roman" pitchFamily="18" charset="0"/>
                <a:cs typeface="Times New Roman" pitchFamily="18" charset="0"/>
              </a:rPr>
              <a:t>Сядьте удобно. Надавите пальцами правой руки за правым ухом в углублении у основания черепа, а левую руку положите на пупок. “Вдохните” энергию. Минутой позже надавите в 'углублении за левым ухом и “выдохните” энергию. </a:t>
            </a:r>
            <a:r>
              <a:rPr lang="ru-RU" dirty="0"/>
              <a:t> </a:t>
            </a:r>
          </a:p>
          <a:p>
            <a:endParaRPr lang="ru-RU" dirty="0"/>
          </a:p>
        </p:txBody>
      </p:sp>
      <p:pic>
        <p:nvPicPr>
          <p:cNvPr id="5" name="Picture 5" descr="D:\Мои документы\Мои рисунки\balance.jpg"/>
          <p:cNvPicPr>
            <a:picLocks noGrp="1" noChangeAspect="1" noChangeArrowheads="1"/>
          </p:cNvPicPr>
          <p:nvPr>
            <p:ph idx="1"/>
          </p:nvPr>
        </p:nvPicPr>
        <p:blipFill>
          <a:blip r:embed="rId3" cstate="print"/>
          <a:srcRect/>
          <a:stretch>
            <a:fillRect/>
          </a:stretch>
        </p:blipFill>
        <p:spPr bwMode="auto">
          <a:xfrm>
            <a:off x="4572000" y="1952897"/>
            <a:ext cx="3810000" cy="4517571"/>
          </a:xfrm>
          <a:prstGeom prst="rect">
            <a:avLst/>
          </a:prstGeom>
          <a:noFill/>
          <a:ln w="76200" cmpd="thinThick">
            <a:solidFill>
              <a:srgbClr val="92D050"/>
            </a:solid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457200" y="274638"/>
            <a:ext cx="8229600" cy="2087562"/>
          </a:xfrm>
        </p:spPr>
        <p:txBody>
          <a:bodyPr>
            <a:normAutofit/>
          </a:bodyPr>
          <a:lstStyle/>
          <a:p>
            <a:r>
              <a:rPr lang="ru-RU" sz="3600" b="1" dirty="0">
                <a:solidFill>
                  <a:srgbClr val="002060"/>
                </a:solidFill>
                <a:latin typeface="Times New Roman" pitchFamily="18" charset="0"/>
                <a:cs typeface="Times New Roman" pitchFamily="18" charset="0"/>
              </a:rPr>
              <a:t>Кроме этого успешному выполнению домашнего задания способствуют уже знакомые вам упражнения</a:t>
            </a:r>
          </a:p>
        </p:txBody>
      </p:sp>
      <p:pic>
        <p:nvPicPr>
          <p:cNvPr id="3" name="Picture 2" descr="L:\карточки\Слон.JPG"/>
          <p:cNvPicPr>
            <a:picLocks noChangeAspect="1" noChangeArrowheads="1"/>
          </p:cNvPicPr>
          <p:nvPr/>
        </p:nvPicPr>
        <p:blipFill>
          <a:blip r:embed="rId3" cstate="print"/>
          <a:srcRect/>
          <a:stretch>
            <a:fillRect/>
          </a:stretch>
        </p:blipFill>
        <p:spPr bwMode="auto">
          <a:xfrm>
            <a:off x="762000" y="2362200"/>
            <a:ext cx="2362200" cy="1535627"/>
          </a:xfrm>
          <a:prstGeom prst="rect">
            <a:avLst/>
          </a:prstGeom>
          <a:noFill/>
          <a:ln w="76200" cmpd="thinThick">
            <a:solidFill>
              <a:srgbClr val="7030A0"/>
            </a:solidFill>
          </a:ln>
        </p:spPr>
      </p:pic>
      <p:pic>
        <p:nvPicPr>
          <p:cNvPr id="4" name="Picture 4" descr="L:\карточки\Сова.JPG"/>
          <p:cNvPicPr>
            <a:picLocks noChangeAspect="1" noChangeArrowheads="1"/>
          </p:cNvPicPr>
          <p:nvPr/>
        </p:nvPicPr>
        <p:blipFill>
          <a:blip r:embed="rId4" cstate="print"/>
          <a:srcRect/>
          <a:stretch>
            <a:fillRect/>
          </a:stretch>
        </p:blipFill>
        <p:spPr bwMode="auto">
          <a:xfrm>
            <a:off x="1447800" y="4343400"/>
            <a:ext cx="1981200" cy="1993118"/>
          </a:xfrm>
          <a:prstGeom prst="rect">
            <a:avLst/>
          </a:prstGeom>
          <a:noFill/>
          <a:ln w="76200" cmpd="thinThick">
            <a:solidFill>
              <a:srgbClr val="2105CB"/>
            </a:solidFill>
          </a:ln>
        </p:spPr>
      </p:pic>
      <p:pic>
        <p:nvPicPr>
          <p:cNvPr id="5" name="Picture 3" descr="L:\карточки\качание головой.JPG"/>
          <p:cNvPicPr>
            <a:picLocks noChangeAspect="1" noChangeArrowheads="1"/>
          </p:cNvPicPr>
          <p:nvPr/>
        </p:nvPicPr>
        <p:blipFill>
          <a:blip r:embed="rId5" cstate="print"/>
          <a:srcRect/>
          <a:stretch>
            <a:fillRect/>
          </a:stretch>
        </p:blipFill>
        <p:spPr bwMode="auto">
          <a:xfrm>
            <a:off x="5943600" y="4648200"/>
            <a:ext cx="2590800" cy="1704975"/>
          </a:xfrm>
          <a:prstGeom prst="rect">
            <a:avLst/>
          </a:prstGeom>
          <a:noFill/>
          <a:ln w="76200" cmpd="thinThick">
            <a:solidFill>
              <a:srgbClr val="FF0000"/>
            </a:solidFill>
          </a:ln>
        </p:spPr>
      </p:pic>
      <p:pic>
        <p:nvPicPr>
          <p:cNvPr id="6" name="Picture 2" descr="D:\Мои документы\Мои рисунки\090f9e494d1354697cb5c95f3f4e01c1.jpg"/>
          <p:cNvPicPr>
            <a:picLocks noChangeAspect="1" noChangeArrowheads="1"/>
          </p:cNvPicPr>
          <p:nvPr/>
        </p:nvPicPr>
        <p:blipFill>
          <a:blip r:embed="rId6" cstate="print"/>
          <a:srcRect/>
          <a:stretch>
            <a:fillRect/>
          </a:stretch>
        </p:blipFill>
        <p:spPr bwMode="auto">
          <a:xfrm>
            <a:off x="5867400" y="2438400"/>
            <a:ext cx="2743200" cy="1856935"/>
          </a:xfrm>
          <a:prstGeom prst="rect">
            <a:avLst/>
          </a:prstGeom>
          <a:noFill/>
          <a:ln w="76200" cmpd="thinThick">
            <a:solidFill>
              <a:srgbClr val="FFC000"/>
            </a:solidFill>
          </a:ln>
        </p:spPr>
      </p:pic>
      <p:sp>
        <p:nvSpPr>
          <p:cNvPr id="7" name="Прямоугольник 6"/>
          <p:cNvSpPr/>
          <p:nvPr/>
        </p:nvSpPr>
        <p:spPr>
          <a:xfrm>
            <a:off x="533400" y="4953000"/>
            <a:ext cx="657552" cy="369332"/>
          </a:xfrm>
          <a:prstGeom prst="rect">
            <a:avLst/>
          </a:prstGeom>
        </p:spPr>
        <p:txBody>
          <a:bodyPr wrap="none">
            <a:spAutoFit/>
          </a:bodyPr>
          <a:lstStyle/>
          <a:p>
            <a:r>
              <a:rPr lang="ru-RU" b="1" dirty="0">
                <a:solidFill>
                  <a:srgbClr val="002060"/>
                </a:solidFill>
              </a:rPr>
              <a:t>Сова</a:t>
            </a:r>
          </a:p>
        </p:txBody>
      </p:sp>
      <p:sp>
        <p:nvSpPr>
          <p:cNvPr id="8" name="Прямоугольник 7"/>
          <p:cNvSpPr/>
          <p:nvPr/>
        </p:nvSpPr>
        <p:spPr>
          <a:xfrm>
            <a:off x="3352800" y="2667000"/>
            <a:ext cx="731290" cy="369332"/>
          </a:xfrm>
          <a:prstGeom prst="rect">
            <a:avLst/>
          </a:prstGeom>
        </p:spPr>
        <p:txBody>
          <a:bodyPr wrap="none">
            <a:spAutoFit/>
          </a:bodyPr>
          <a:lstStyle/>
          <a:p>
            <a:r>
              <a:rPr lang="ru-RU" b="1" dirty="0">
                <a:solidFill>
                  <a:srgbClr val="002060"/>
                </a:solidFill>
              </a:rPr>
              <a:t>Слон</a:t>
            </a:r>
            <a:r>
              <a:rPr lang="ru-RU" dirty="0"/>
              <a:t> </a:t>
            </a:r>
          </a:p>
        </p:txBody>
      </p:sp>
      <p:sp>
        <p:nvSpPr>
          <p:cNvPr id="9" name="Прямоугольник 8"/>
          <p:cNvSpPr/>
          <p:nvPr/>
        </p:nvSpPr>
        <p:spPr>
          <a:xfrm>
            <a:off x="4191000" y="5257800"/>
            <a:ext cx="1691169" cy="369332"/>
          </a:xfrm>
          <a:prstGeom prst="rect">
            <a:avLst/>
          </a:prstGeom>
        </p:spPr>
        <p:txBody>
          <a:bodyPr wrap="none">
            <a:spAutoFit/>
          </a:bodyPr>
          <a:lstStyle/>
          <a:p>
            <a:r>
              <a:rPr lang="ru-RU" b="1" dirty="0">
                <a:solidFill>
                  <a:srgbClr val="002060"/>
                </a:solidFill>
              </a:rPr>
              <a:t>Вращение шеи</a:t>
            </a:r>
          </a:p>
        </p:txBody>
      </p:sp>
      <p:sp>
        <p:nvSpPr>
          <p:cNvPr id="10" name="Прямоугольник 9"/>
          <p:cNvSpPr/>
          <p:nvPr/>
        </p:nvSpPr>
        <p:spPr>
          <a:xfrm>
            <a:off x="4191000" y="3124200"/>
            <a:ext cx="1609671" cy="369332"/>
          </a:xfrm>
          <a:prstGeom prst="rect">
            <a:avLst/>
          </a:prstGeom>
        </p:spPr>
        <p:txBody>
          <a:bodyPr wrap="none">
            <a:spAutoFit/>
          </a:bodyPr>
          <a:lstStyle/>
          <a:p>
            <a:r>
              <a:rPr lang="ru-RU" b="1" dirty="0">
                <a:solidFill>
                  <a:srgbClr val="002060"/>
                </a:solidFill>
              </a:rPr>
              <a:t>Кнопки земли</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457200" y="1066800"/>
            <a:ext cx="8229600" cy="1143000"/>
          </a:xfrm>
        </p:spPr>
        <p:txBody>
          <a:bodyPr>
            <a:noAutofit/>
          </a:bodyPr>
          <a:lstStyle/>
          <a:p>
            <a:r>
              <a:rPr lang="ru-RU" sz="3600" b="1" dirty="0">
                <a:solidFill>
                  <a:srgbClr val="C00000"/>
                </a:solidFill>
              </a:rPr>
              <a:t>Упражнения для развития творчества</a:t>
            </a:r>
          </a:p>
        </p:txBody>
      </p:sp>
      <p:pic>
        <p:nvPicPr>
          <p:cNvPr id="7170" name="Picture 2" descr="http://sdetsad.ucoz.com/St/644412.jpg"/>
          <p:cNvPicPr>
            <a:picLocks noChangeAspect="1" noChangeArrowheads="1"/>
          </p:cNvPicPr>
          <p:nvPr/>
        </p:nvPicPr>
        <p:blipFill>
          <a:blip r:embed="rId3" cstate="print"/>
          <a:srcRect/>
          <a:stretch>
            <a:fillRect/>
          </a:stretch>
        </p:blipFill>
        <p:spPr bwMode="auto">
          <a:xfrm>
            <a:off x="1752600" y="1828800"/>
            <a:ext cx="4495800" cy="4324351"/>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819400" y="457200"/>
            <a:ext cx="3008313" cy="1162050"/>
          </a:xfrm>
        </p:spPr>
        <p:txBody>
          <a:bodyPr/>
          <a:lstStyle/>
          <a:p>
            <a:r>
              <a:rPr lang="ru-RU" sz="3200" dirty="0">
                <a:solidFill>
                  <a:srgbClr val="7030A0"/>
                </a:solidFill>
              </a:rPr>
              <a:t>«</a:t>
            </a:r>
            <a:r>
              <a:rPr lang="ru-RU" sz="3200" dirty="0" err="1">
                <a:solidFill>
                  <a:srgbClr val="7030A0"/>
                </a:solidFill>
              </a:rPr>
              <a:t>Энергизатор</a:t>
            </a:r>
            <a:r>
              <a:rPr lang="ru-RU" sz="3200" dirty="0">
                <a:solidFill>
                  <a:srgbClr val="7030A0"/>
                </a:solidFill>
              </a:rPr>
              <a:t>»</a:t>
            </a:r>
            <a:br>
              <a:rPr lang="ru-RU" dirty="0">
                <a:solidFill>
                  <a:srgbClr val="7030A0"/>
                </a:solidFill>
              </a:rPr>
            </a:br>
            <a:endParaRPr lang="ru-RU" dirty="0"/>
          </a:p>
        </p:txBody>
      </p:sp>
      <p:sp>
        <p:nvSpPr>
          <p:cNvPr id="4" name="Текст 3"/>
          <p:cNvSpPr>
            <a:spLocks noGrp="1"/>
          </p:cNvSpPr>
          <p:nvPr>
            <p:ph type="body" sz="half" idx="2"/>
          </p:nvPr>
        </p:nvSpPr>
        <p:spPr/>
        <p:txBody>
          <a:bodyPr/>
          <a:lstStyle/>
          <a:p>
            <a:r>
              <a:rPr lang="ru-RU" sz="1800" b="1" dirty="0">
                <a:solidFill>
                  <a:srgbClr val="002060"/>
                </a:solidFill>
                <a:latin typeface="Times New Roman" pitchFamily="18" charset="0"/>
                <a:cs typeface="Times New Roman" pitchFamily="18" charset="0"/>
              </a:rPr>
              <a:t>Сядьте за стол. Руки на стол, ладонями вниз. Положите голову между руками. Выдох. Вдох спокойный и глубокий. Легко поднимайте голову, начиная со лба, затем шею, затем верхнюю часть тела; нижняя часть тела и шея расслаблены. Выдох, опустите подбородок на грудь. Опустите голову так, чтобы удлинить задние мышцы тела. Расслабьтесь и дышите глубоко.</a:t>
            </a:r>
          </a:p>
          <a:p>
            <a:endParaRPr lang="ru-RU" dirty="0"/>
          </a:p>
        </p:txBody>
      </p:sp>
      <p:pic>
        <p:nvPicPr>
          <p:cNvPr id="5" name="Picture 5" descr="D:\Мои документы\Мои рисунки\1202-0328_m1.jpg"/>
          <p:cNvPicPr>
            <a:picLocks noGrp="1" noChangeAspect="1" noChangeArrowheads="1"/>
          </p:cNvPicPr>
          <p:nvPr>
            <p:ph idx="1"/>
          </p:nvPr>
        </p:nvPicPr>
        <p:blipFill>
          <a:blip r:embed="rId3" cstate="print"/>
          <a:srcRect/>
          <a:stretch>
            <a:fillRect/>
          </a:stretch>
        </p:blipFill>
        <p:spPr bwMode="auto">
          <a:xfrm>
            <a:off x="3677478" y="1752600"/>
            <a:ext cx="4953000" cy="3797300"/>
          </a:xfrm>
          <a:prstGeom prst="rect">
            <a:avLst/>
          </a:prstGeom>
          <a:noFill/>
          <a:ln w="76200" cmpd="thinThick">
            <a:solidFill>
              <a:srgbClr val="DA5E26"/>
            </a:solid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743200" y="838200"/>
            <a:ext cx="3008313" cy="1162050"/>
          </a:xfrm>
        </p:spPr>
        <p:txBody>
          <a:bodyPr>
            <a:normAutofit fontScale="90000"/>
          </a:bodyPr>
          <a:lstStyle/>
          <a:p>
            <a:r>
              <a:rPr lang="ru-RU" sz="3200" dirty="0">
                <a:solidFill>
                  <a:srgbClr val="7030A0"/>
                </a:solidFill>
              </a:rPr>
              <a:t>«Кнопки мозга»</a:t>
            </a:r>
            <a:br>
              <a:rPr lang="ru-RU" dirty="0">
                <a:solidFill>
                  <a:srgbClr val="7030A0"/>
                </a:solidFill>
              </a:rPr>
            </a:br>
            <a:endParaRPr lang="ru-RU" dirty="0"/>
          </a:p>
        </p:txBody>
      </p:sp>
      <p:sp>
        <p:nvSpPr>
          <p:cNvPr id="4" name="Текст 3"/>
          <p:cNvSpPr>
            <a:spLocks noGrp="1"/>
          </p:cNvSpPr>
          <p:nvPr>
            <p:ph type="body" sz="half" idx="2"/>
          </p:nvPr>
        </p:nvSpPr>
        <p:spPr>
          <a:xfrm>
            <a:off x="762000" y="2819400"/>
            <a:ext cx="3008313" cy="3136900"/>
          </a:xfrm>
        </p:spPr>
        <p:txBody>
          <a:bodyPr/>
          <a:lstStyle/>
          <a:p>
            <a:r>
              <a:rPr lang="ru-RU" sz="1800" b="1" dirty="0">
                <a:solidFill>
                  <a:srgbClr val="002060"/>
                </a:solidFill>
                <a:latin typeface="Times New Roman" pitchFamily="18" charset="0"/>
                <a:cs typeface="Times New Roman" pitchFamily="18" charset="0"/>
              </a:rPr>
              <a:t>Сядьте удобно. Положите правую руку на пупок, левую па нижнее основание ключицы по правую сторону от грудины. Массируйте левой рукой основание ключицы, держа другую руку на пупке. Повторите то же, переменив руки. </a:t>
            </a:r>
          </a:p>
          <a:p>
            <a:endParaRPr lang="ru-RU" dirty="0"/>
          </a:p>
        </p:txBody>
      </p:sp>
      <p:pic>
        <p:nvPicPr>
          <p:cNvPr id="5" name="Picture 3" descr="L:\карточки\точки мозга.JPG"/>
          <p:cNvPicPr>
            <a:picLocks noGrp="1" noChangeAspect="1" noChangeArrowheads="1"/>
          </p:cNvPicPr>
          <p:nvPr>
            <p:ph idx="1"/>
          </p:nvPr>
        </p:nvPicPr>
        <p:blipFill>
          <a:blip r:embed="rId3" cstate="print"/>
          <a:srcRect/>
          <a:stretch>
            <a:fillRect/>
          </a:stretch>
        </p:blipFill>
        <p:spPr bwMode="auto">
          <a:xfrm>
            <a:off x="4245916" y="1981200"/>
            <a:ext cx="4593232" cy="4468416"/>
          </a:xfrm>
          <a:prstGeom prst="rect">
            <a:avLst/>
          </a:prstGeom>
          <a:noFill/>
          <a:ln w="76200" cmpd="thinThick">
            <a:solidFill>
              <a:srgbClr val="FFC000"/>
            </a:solid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457200" y="274638"/>
            <a:ext cx="8229600" cy="1858962"/>
          </a:xfrm>
        </p:spPr>
        <p:txBody>
          <a:bodyPr>
            <a:normAutofit fontScale="90000"/>
          </a:bodyPr>
          <a:lstStyle/>
          <a:p>
            <a:r>
              <a:rPr lang="ru-RU" b="1" dirty="0">
                <a:solidFill>
                  <a:srgbClr val="002060"/>
                </a:solidFill>
                <a:latin typeface="Times New Roman" pitchFamily="18" charset="0"/>
                <a:cs typeface="Times New Roman" pitchFamily="18" charset="0"/>
              </a:rPr>
              <a:t>Кроме этого развитию творчества способствуют уже знакомые вам упражнения</a:t>
            </a:r>
            <a:endParaRPr lang="ru-RU" dirty="0"/>
          </a:p>
        </p:txBody>
      </p:sp>
      <p:pic>
        <p:nvPicPr>
          <p:cNvPr id="3" name="Содержимое 4" descr="Перекрестное движения.JPG"/>
          <p:cNvPicPr>
            <a:picLocks noChangeAspect="1"/>
          </p:cNvPicPr>
          <p:nvPr/>
        </p:nvPicPr>
        <p:blipFill>
          <a:blip r:embed="rId3" cstate="print"/>
          <a:stretch>
            <a:fillRect/>
          </a:stretch>
        </p:blipFill>
        <p:spPr>
          <a:xfrm>
            <a:off x="3581400" y="2286000"/>
            <a:ext cx="2286000" cy="1996633"/>
          </a:xfrm>
          <a:prstGeom prst="rect">
            <a:avLst/>
          </a:prstGeom>
          <a:ln w="76200" cmpd="thinThick">
            <a:solidFill>
              <a:srgbClr val="00B050"/>
            </a:solidFill>
          </a:ln>
        </p:spPr>
      </p:pic>
      <p:sp>
        <p:nvSpPr>
          <p:cNvPr id="4" name="Прямоугольник 3"/>
          <p:cNvSpPr/>
          <p:nvPr/>
        </p:nvSpPr>
        <p:spPr>
          <a:xfrm>
            <a:off x="609600" y="2971800"/>
            <a:ext cx="2712217" cy="369332"/>
          </a:xfrm>
          <a:prstGeom prst="rect">
            <a:avLst/>
          </a:prstGeom>
        </p:spPr>
        <p:txBody>
          <a:bodyPr wrap="none">
            <a:spAutoFit/>
          </a:bodyPr>
          <a:lstStyle/>
          <a:p>
            <a:r>
              <a:rPr lang="ru-RU" b="1" dirty="0">
                <a:solidFill>
                  <a:srgbClr val="002060"/>
                </a:solidFill>
              </a:rPr>
              <a:t>Перекрестные движения</a:t>
            </a:r>
          </a:p>
        </p:txBody>
      </p:sp>
      <p:pic>
        <p:nvPicPr>
          <p:cNvPr id="5" name="Picture 2" descr="D:\Мои документы\Мои рисунки\090f9e494d1354697cb5c95f3f4e01c1.jpg"/>
          <p:cNvPicPr>
            <a:picLocks noChangeAspect="1" noChangeArrowheads="1"/>
          </p:cNvPicPr>
          <p:nvPr/>
        </p:nvPicPr>
        <p:blipFill>
          <a:blip r:embed="rId4" cstate="print"/>
          <a:srcRect/>
          <a:stretch>
            <a:fillRect/>
          </a:stretch>
        </p:blipFill>
        <p:spPr bwMode="auto">
          <a:xfrm>
            <a:off x="6248400" y="4419600"/>
            <a:ext cx="2362200" cy="1856935"/>
          </a:xfrm>
          <a:prstGeom prst="rect">
            <a:avLst/>
          </a:prstGeom>
          <a:noFill/>
          <a:ln w="76200" cmpd="thinThick">
            <a:solidFill>
              <a:srgbClr val="FFC000"/>
            </a:solidFill>
          </a:ln>
        </p:spPr>
      </p:pic>
      <p:sp>
        <p:nvSpPr>
          <p:cNvPr id="6" name="Прямоугольник 5"/>
          <p:cNvSpPr/>
          <p:nvPr/>
        </p:nvSpPr>
        <p:spPr>
          <a:xfrm>
            <a:off x="4267200" y="4572000"/>
            <a:ext cx="1904999" cy="369332"/>
          </a:xfrm>
          <a:prstGeom prst="rect">
            <a:avLst/>
          </a:prstGeom>
        </p:spPr>
        <p:txBody>
          <a:bodyPr wrap="square">
            <a:spAutoFit/>
          </a:bodyPr>
          <a:lstStyle/>
          <a:p>
            <a:r>
              <a:rPr lang="ru-RU" b="1" dirty="0">
                <a:solidFill>
                  <a:srgbClr val="002060"/>
                </a:solidFill>
              </a:rPr>
              <a:t>Кнопки Земли</a:t>
            </a:r>
          </a:p>
        </p:txBody>
      </p:sp>
      <p:pic>
        <p:nvPicPr>
          <p:cNvPr id="7" name="Picture 4" descr="D:\Мои документы\Мои рисунки\090c03828356a3d0165b2fc5f451ac85.jpg"/>
          <p:cNvPicPr>
            <a:picLocks noChangeAspect="1" noChangeArrowheads="1"/>
          </p:cNvPicPr>
          <p:nvPr/>
        </p:nvPicPr>
        <p:blipFill>
          <a:blip r:embed="rId5" cstate="print"/>
          <a:srcRect/>
          <a:stretch>
            <a:fillRect/>
          </a:stretch>
        </p:blipFill>
        <p:spPr bwMode="auto">
          <a:xfrm>
            <a:off x="762000" y="4419600"/>
            <a:ext cx="2286000" cy="1828800"/>
          </a:xfrm>
          <a:prstGeom prst="rect">
            <a:avLst/>
          </a:prstGeom>
          <a:noFill/>
          <a:ln w="76200" cmpd="thinThick">
            <a:solidFill>
              <a:srgbClr val="F709D5"/>
            </a:solidFill>
          </a:ln>
        </p:spPr>
      </p:pic>
      <p:sp>
        <p:nvSpPr>
          <p:cNvPr id="8" name="Прямоугольник 7"/>
          <p:cNvSpPr/>
          <p:nvPr/>
        </p:nvSpPr>
        <p:spPr>
          <a:xfrm>
            <a:off x="3200400" y="5562600"/>
            <a:ext cx="2712217" cy="381000"/>
          </a:xfrm>
          <a:prstGeom prst="rect">
            <a:avLst/>
          </a:prstGeom>
        </p:spPr>
        <p:txBody>
          <a:bodyPr wrap="square">
            <a:spAutoFit/>
          </a:bodyPr>
          <a:lstStyle/>
          <a:p>
            <a:r>
              <a:rPr lang="ru-RU" b="1" dirty="0">
                <a:solidFill>
                  <a:srgbClr val="002060"/>
                </a:solidFill>
              </a:rPr>
              <a:t>Двойной рисунок</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381000" y="914400"/>
            <a:ext cx="8229600" cy="1143000"/>
          </a:xfrm>
        </p:spPr>
        <p:txBody>
          <a:bodyPr>
            <a:noAutofit/>
          </a:bodyPr>
          <a:lstStyle/>
          <a:p>
            <a:r>
              <a:rPr lang="ru-RU" sz="3200" b="1" dirty="0">
                <a:solidFill>
                  <a:srgbClr val="C00000"/>
                </a:solidFill>
              </a:rPr>
              <a:t>Упражнения для развития общей моторики</a:t>
            </a:r>
          </a:p>
        </p:txBody>
      </p:sp>
      <p:pic>
        <p:nvPicPr>
          <p:cNvPr id="6146" name="Picture 2" descr="http://www.ds33-romashka.ru/image/zaryadkam.png"/>
          <p:cNvPicPr>
            <a:picLocks noChangeAspect="1" noChangeArrowheads="1"/>
          </p:cNvPicPr>
          <p:nvPr/>
        </p:nvPicPr>
        <p:blipFill>
          <a:blip r:embed="rId3" cstate="print"/>
          <a:srcRect/>
          <a:stretch>
            <a:fillRect/>
          </a:stretch>
        </p:blipFill>
        <p:spPr bwMode="auto">
          <a:xfrm>
            <a:off x="1066800" y="2057400"/>
            <a:ext cx="6667500" cy="3609976"/>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819400" y="990600"/>
            <a:ext cx="1828800" cy="1162050"/>
          </a:xfrm>
        </p:spPr>
        <p:txBody>
          <a:bodyPr>
            <a:normAutofit/>
          </a:bodyPr>
          <a:lstStyle/>
          <a:p>
            <a:r>
              <a:rPr lang="ru-RU" sz="2800" dirty="0">
                <a:solidFill>
                  <a:srgbClr val="0070C0"/>
                </a:solidFill>
              </a:rPr>
              <a:t>«Рокер»</a:t>
            </a:r>
            <a:br>
              <a:rPr lang="ru-RU" sz="2800" dirty="0">
                <a:solidFill>
                  <a:srgbClr val="0070C0"/>
                </a:solidFill>
              </a:rPr>
            </a:br>
            <a:endParaRPr lang="ru-RU" sz="2800" dirty="0"/>
          </a:p>
        </p:txBody>
      </p:sp>
      <p:sp>
        <p:nvSpPr>
          <p:cNvPr id="4" name="Текст 3"/>
          <p:cNvSpPr>
            <a:spLocks noGrp="1"/>
          </p:cNvSpPr>
          <p:nvPr>
            <p:ph type="body" sz="half" idx="2"/>
          </p:nvPr>
        </p:nvSpPr>
        <p:spPr>
          <a:xfrm>
            <a:off x="685800" y="3048000"/>
            <a:ext cx="3008313" cy="2527300"/>
          </a:xfrm>
        </p:spPr>
        <p:txBody>
          <a:bodyPr/>
          <a:lstStyle/>
          <a:p>
            <a:r>
              <a:rPr lang="ru-RU" sz="1800" b="1" dirty="0">
                <a:solidFill>
                  <a:srgbClr val="002060"/>
                </a:solidFill>
                <a:latin typeface="Times New Roman" pitchFamily="18" charset="0"/>
                <a:cs typeface="Times New Roman" pitchFamily="18" charset="0"/>
              </a:rPr>
              <a:t>Сядьте на пол, на коврик. Откиньтесь назад на руки, массируйте бока и ягодицы, делая при этом раскачивающие движения кругами, назад и вперед до тех пор, пока напряжение не исчезнет. </a:t>
            </a:r>
          </a:p>
          <a:p>
            <a:endParaRPr lang="ru-RU" dirty="0"/>
          </a:p>
        </p:txBody>
      </p:sp>
      <p:pic>
        <p:nvPicPr>
          <p:cNvPr id="5" name="Picture 2" descr="D:\Мои документы\Мои рисунки\0_cd09_8c22fc48_XL.jpg"/>
          <p:cNvPicPr>
            <a:picLocks noGrp="1" noChangeAspect="1" noChangeArrowheads="1"/>
          </p:cNvPicPr>
          <p:nvPr>
            <p:ph idx="1"/>
          </p:nvPr>
        </p:nvPicPr>
        <p:blipFill>
          <a:blip r:embed="rId3" cstate="print"/>
          <a:srcRect l="13540" r="11925"/>
          <a:stretch>
            <a:fillRect/>
          </a:stretch>
        </p:blipFill>
        <p:spPr bwMode="auto">
          <a:xfrm>
            <a:off x="4080516" y="2209800"/>
            <a:ext cx="4777347" cy="4262341"/>
          </a:xfrm>
          <a:prstGeom prst="rect">
            <a:avLst/>
          </a:prstGeom>
          <a:noFill/>
          <a:ln w="76200" cmpd="thinThick">
            <a:solidFill>
              <a:srgbClr val="FFFF00"/>
            </a:solid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362200" y="228600"/>
            <a:ext cx="3810000" cy="1162050"/>
          </a:xfrm>
        </p:spPr>
        <p:txBody>
          <a:bodyPr>
            <a:normAutofit/>
          </a:bodyPr>
          <a:lstStyle/>
          <a:p>
            <a:r>
              <a:rPr lang="ru-RU" sz="2800" dirty="0">
                <a:solidFill>
                  <a:srgbClr val="0070C0"/>
                </a:solidFill>
              </a:rPr>
              <a:t>«Брюшное дыхание»</a:t>
            </a:r>
            <a:br>
              <a:rPr lang="ru-RU" dirty="0">
                <a:solidFill>
                  <a:srgbClr val="0070C0"/>
                </a:solidFill>
              </a:rPr>
            </a:br>
            <a:endParaRPr lang="ru-RU" dirty="0"/>
          </a:p>
        </p:txBody>
      </p:sp>
      <p:sp>
        <p:nvSpPr>
          <p:cNvPr id="4" name="Текст 3"/>
          <p:cNvSpPr>
            <a:spLocks noGrp="1"/>
          </p:cNvSpPr>
          <p:nvPr>
            <p:ph type="body" sz="half" idx="2"/>
          </p:nvPr>
        </p:nvSpPr>
        <p:spPr>
          <a:xfrm>
            <a:off x="1752600" y="1600200"/>
            <a:ext cx="3008313" cy="4691063"/>
          </a:xfrm>
        </p:spPr>
        <p:txBody>
          <a:bodyPr/>
          <a:lstStyle/>
          <a:p>
            <a:r>
              <a:rPr lang="ru-RU" sz="1800" b="1" dirty="0">
                <a:solidFill>
                  <a:srgbClr val="002060"/>
                </a:solidFill>
                <a:latin typeface="Times New Roman" pitchFamily="18" charset="0"/>
                <a:cs typeface="Times New Roman" pitchFamily="18" charset="0"/>
              </a:rPr>
              <a:t>Положите руку на брюшную область. Выдохните весь воздух короткими маленькими струйками, словно стремитесь удержать пушинку на лету. Сделайте медленный глубокий вдох, нежно, подобно шару. Ваша рука мягко опускается при выдохе и поднимается при вдохе. Повторите выдох, и при этом прогните спину, чтобы при вдохе воздух проник глубже в легкие. </a:t>
            </a:r>
          </a:p>
          <a:p>
            <a:endParaRPr lang="ru-RU" dirty="0"/>
          </a:p>
        </p:txBody>
      </p:sp>
      <p:pic>
        <p:nvPicPr>
          <p:cNvPr id="5" name="Picture 3" descr="D:\Мои документы\Мои рисунки\36.jpg"/>
          <p:cNvPicPr>
            <a:picLocks noGrp="1" noChangeAspect="1" noChangeArrowheads="1"/>
          </p:cNvPicPr>
          <p:nvPr>
            <p:ph idx="1"/>
          </p:nvPr>
        </p:nvPicPr>
        <p:blipFill>
          <a:blip r:embed="rId3" cstate="print"/>
          <a:srcRect/>
          <a:stretch>
            <a:fillRect/>
          </a:stretch>
        </p:blipFill>
        <p:spPr bwMode="auto">
          <a:xfrm>
            <a:off x="5486400" y="1676400"/>
            <a:ext cx="3320270" cy="4731385"/>
          </a:xfrm>
          <a:prstGeom prst="rect">
            <a:avLst/>
          </a:prstGeom>
          <a:noFill/>
          <a:ln w="76200" cmpd="thinThick">
            <a:solidFill>
              <a:srgbClr val="FF0000"/>
            </a:solid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2133600" y="1066800"/>
            <a:ext cx="3962400" cy="1162050"/>
          </a:xfrm>
        </p:spPr>
        <p:txBody>
          <a:bodyPr>
            <a:normAutofit fontScale="90000"/>
          </a:bodyPr>
          <a:lstStyle/>
          <a:p>
            <a:r>
              <a:rPr lang="ru-RU" sz="2800" dirty="0">
                <a:solidFill>
                  <a:srgbClr val="0070C0"/>
                </a:solidFill>
              </a:rPr>
              <a:t>«Энергетический зевок»</a:t>
            </a:r>
            <a:br>
              <a:rPr lang="ru-RU" dirty="0">
                <a:solidFill>
                  <a:srgbClr val="0070C0"/>
                </a:solidFill>
              </a:rPr>
            </a:br>
            <a:endParaRPr lang="ru-RU" dirty="0"/>
          </a:p>
        </p:txBody>
      </p:sp>
      <p:sp>
        <p:nvSpPr>
          <p:cNvPr id="4" name="Текст 3"/>
          <p:cNvSpPr>
            <a:spLocks noGrp="1"/>
          </p:cNvSpPr>
          <p:nvPr>
            <p:ph type="body" sz="half" idx="2"/>
          </p:nvPr>
        </p:nvSpPr>
        <p:spPr>
          <a:xfrm>
            <a:off x="685800" y="2819400"/>
            <a:ext cx="3008313" cy="2908300"/>
          </a:xfrm>
        </p:spPr>
        <p:txBody>
          <a:bodyPr/>
          <a:lstStyle/>
          <a:p>
            <a:r>
              <a:rPr lang="ru-RU" sz="1800" b="1" dirty="0">
                <a:solidFill>
                  <a:srgbClr val="002060"/>
                </a:solidFill>
                <a:latin typeface="Times New Roman" pitchFamily="18" charset="0"/>
                <a:cs typeface="Times New Roman" pitchFamily="18" charset="0"/>
              </a:rPr>
              <a:t>Представьте себе, что вы зеваете. Надавите кончиками пальцев на любые напряженные места на челюстях с обеих сторон. Сделайте глубокий, расслабляющий, зевающий звук, мягко удаляющий напряжение.</a:t>
            </a:r>
          </a:p>
          <a:p>
            <a:endParaRPr lang="ru-RU" dirty="0"/>
          </a:p>
        </p:txBody>
      </p:sp>
      <p:pic>
        <p:nvPicPr>
          <p:cNvPr id="5" name="Picture 4" descr="L:\карточки\зевок.JPG"/>
          <p:cNvPicPr>
            <a:picLocks noGrp="1" noChangeAspect="1" noChangeArrowheads="1"/>
          </p:cNvPicPr>
          <p:nvPr>
            <p:ph idx="1"/>
          </p:nvPr>
        </p:nvPicPr>
        <p:blipFill>
          <a:blip r:embed="rId3" cstate="print"/>
          <a:srcRect/>
          <a:stretch>
            <a:fillRect/>
          </a:stretch>
        </p:blipFill>
        <p:spPr bwMode="auto">
          <a:xfrm>
            <a:off x="4114800" y="2438400"/>
            <a:ext cx="4665134" cy="3581400"/>
          </a:xfrm>
          <a:prstGeom prst="rect">
            <a:avLst/>
          </a:prstGeom>
          <a:noFill/>
          <a:ln w="76200" cmpd="thinThick">
            <a:solidFill>
              <a:srgbClr val="00B050"/>
            </a:solid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457200" y="274638"/>
            <a:ext cx="8229600" cy="1706562"/>
          </a:xfrm>
        </p:spPr>
        <p:txBody>
          <a:bodyPr>
            <a:normAutofit fontScale="90000"/>
          </a:bodyPr>
          <a:lstStyle/>
          <a:p>
            <a:r>
              <a:rPr lang="ru-RU" b="1" dirty="0">
                <a:solidFill>
                  <a:srgbClr val="002060"/>
                </a:solidFill>
                <a:latin typeface="Times New Roman" pitchFamily="18" charset="0"/>
                <a:cs typeface="Times New Roman" pitchFamily="18" charset="0"/>
              </a:rPr>
              <a:t>Кроме этого развитию общей моторики способствуют уже знакомые вам упражнения</a:t>
            </a:r>
            <a:endParaRPr lang="ru-RU" dirty="0"/>
          </a:p>
        </p:txBody>
      </p:sp>
      <p:pic>
        <p:nvPicPr>
          <p:cNvPr id="3" name="Содержимое 4" descr="Перекрестное движения.JPG"/>
          <p:cNvPicPr>
            <a:picLocks noChangeAspect="1"/>
          </p:cNvPicPr>
          <p:nvPr/>
        </p:nvPicPr>
        <p:blipFill>
          <a:blip r:embed="rId3" cstate="print"/>
          <a:stretch>
            <a:fillRect/>
          </a:stretch>
        </p:blipFill>
        <p:spPr>
          <a:xfrm>
            <a:off x="3352800" y="2209800"/>
            <a:ext cx="2362200" cy="1621953"/>
          </a:xfrm>
          <a:prstGeom prst="rect">
            <a:avLst/>
          </a:prstGeom>
          <a:ln w="76200" cmpd="thinThick">
            <a:solidFill>
              <a:srgbClr val="00B050"/>
            </a:solidFill>
          </a:ln>
        </p:spPr>
      </p:pic>
      <p:sp>
        <p:nvSpPr>
          <p:cNvPr id="4" name="Прямоугольник 3"/>
          <p:cNvSpPr/>
          <p:nvPr/>
        </p:nvSpPr>
        <p:spPr>
          <a:xfrm>
            <a:off x="152400" y="2895600"/>
            <a:ext cx="2712217" cy="369332"/>
          </a:xfrm>
          <a:prstGeom prst="rect">
            <a:avLst/>
          </a:prstGeom>
        </p:spPr>
        <p:txBody>
          <a:bodyPr wrap="none">
            <a:spAutoFit/>
          </a:bodyPr>
          <a:lstStyle/>
          <a:p>
            <a:r>
              <a:rPr lang="ru-RU" b="1" dirty="0">
                <a:solidFill>
                  <a:srgbClr val="002060"/>
                </a:solidFill>
              </a:rPr>
              <a:t>Перекрестные движения</a:t>
            </a:r>
          </a:p>
        </p:txBody>
      </p:sp>
      <p:pic>
        <p:nvPicPr>
          <p:cNvPr id="5" name="Picture 5" descr="D:\Мои документы\Мои рисунки\1202-0328_m1.jpg"/>
          <p:cNvPicPr>
            <a:picLocks noChangeAspect="1" noChangeArrowheads="1"/>
          </p:cNvPicPr>
          <p:nvPr/>
        </p:nvPicPr>
        <p:blipFill>
          <a:blip r:embed="rId4" cstate="print"/>
          <a:srcRect/>
          <a:stretch>
            <a:fillRect/>
          </a:stretch>
        </p:blipFill>
        <p:spPr bwMode="auto">
          <a:xfrm>
            <a:off x="6324600" y="4267200"/>
            <a:ext cx="2362200" cy="1811293"/>
          </a:xfrm>
          <a:prstGeom prst="rect">
            <a:avLst/>
          </a:prstGeom>
          <a:noFill/>
          <a:ln w="76200" cmpd="thinThick">
            <a:solidFill>
              <a:srgbClr val="DA5E26"/>
            </a:solidFill>
          </a:ln>
        </p:spPr>
      </p:pic>
      <p:sp>
        <p:nvSpPr>
          <p:cNvPr id="6" name="Прямоугольник 5"/>
          <p:cNvSpPr/>
          <p:nvPr/>
        </p:nvSpPr>
        <p:spPr>
          <a:xfrm>
            <a:off x="4724400" y="5638800"/>
            <a:ext cx="1430713" cy="369332"/>
          </a:xfrm>
          <a:prstGeom prst="rect">
            <a:avLst/>
          </a:prstGeom>
        </p:spPr>
        <p:txBody>
          <a:bodyPr wrap="none">
            <a:spAutoFit/>
          </a:bodyPr>
          <a:lstStyle/>
          <a:p>
            <a:r>
              <a:rPr lang="ru-RU" b="1" dirty="0" err="1">
                <a:solidFill>
                  <a:srgbClr val="002060"/>
                </a:solidFill>
              </a:rPr>
              <a:t>Энергизатор</a:t>
            </a:r>
            <a:endParaRPr lang="ru-RU" b="1" dirty="0">
              <a:solidFill>
                <a:srgbClr val="002060"/>
              </a:solidFill>
            </a:endParaRPr>
          </a:p>
        </p:txBody>
      </p:sp>
      <p:pic>
        <p:nvPicPr>
          <p:cNvPr id="7" name="Picture 5" descr="D:\Мои документы\Мои рисунки\balance.jpg"/>
          <p:cNvPicPr>
            <a:picLocks noChangeAspect="1" noChangeArrowheads="1"/>
          </p:cNvPicPr>
          <p:nvPr/>
        </p:nvPicPr>
        <p:blipFill>
          <a:blip r:embed="rId5" cstate="print"/>
          <a:srcRect/>
          <a:stretch>
            <a:fillRect/>
          </a:stretch>
        </p:blipFill>
        <p:spPr bwMode="auto">
          <a:xfrm>
            <a:off x="533400" y="4343400"/>
            <a:ext cx="1905000" cy="1859099"/>
          </a:xfrm>
          <a:prstGeom prst="rect">
            <a:avLst/>
          </a:prstGeom>
          <a:noFill/>
          <a:ln w="76200" cmpd="thinThick">
            <a:solidFill>
              <a:srgbClr val="92D050"/>
            </a:solidFill>
          </a:ln>
        </p:spPr>
      </p:pic>
      <p:sp>
        <p:nvSpPr>
          <p:cNvPr id="8" name="Прямоугольник 7"/>
          <p:cNvSpPr/>
          <p:nvPr/>
        </p:nvSpPr>
        <p:spPr>
          <a:xfrm>
            <a:off x="2743200" y="4724400"/>
            <a:ext cx="1914307" cy="369332"/>
          </a:xfrm>
          <a:prstGeom prst="rect">
            <a:avLst/>
          </a:prstGeom>
        </p:spPr>
        <p:txBody>
          <a:bodyPr wrap="none">
            <a:spAutoFit/>
          </a:bodyPr>
          <a:lstStyle/>
          <a:p>
            <a:r>
              <a:rPr lang="ru-RU" b="1" dirty="0">
                <a:solidFill>
                  <a:srgbClr val="002060"/>
                </a:solidFill>
              </a:rPr>
              <a:t>Кнопки </a:t>
            </a:r>
            <a:r>
              <a:rPr lang="ru-RU" b="1" dirty="0" err="1">
                <a:solidFill>
                  <a:srgbClr val="002060"/>
                </a:solidFill>
              </a:rPr>
              <a:t>балланса</a:t>
            </a:r>
            <a:endParaRPr lang="ru-RU" b="1" dirty="0">
              <a:solidFill>
                <a:srgbClr val="00206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graphicFrame>
        <p:nvGraphicFramePr>
          <p:cNvPr id="2" name="Таблица 1"/>
          <p:cNvGraphicFramePr>
            <a:graphicFrameLocks noGrp="1"/>
          </p:cNvGraphicFramePr>
          <p:nvPr/>
        </p:nvGraphicFramePr>
        <p:xfrm>
          <a:off x="457201" y="1600203"/>
          <a:ext cx="8381998" cy="4648196"/>
        </p:xfrm>
        <a:graphic>
          <a:graphicData uri="http://schemas.openxmlformats.org/drawingml/2006/table">
            <a:tbl>
              <a:tblPr/>
              <a:tblGrid>
                <a:gridCol w="770709">
                  <a:extLst>
                    <a:ext uri="{9D8B030D-6E8A-4147-A177-3AD203B41FA5}">
                      <a16:colId xmlns:a16="http://schemas.microsoft.com/office/drawing/2014/main" val="20000"/>
                    </a:ext>
                  </a:extLst>
                </a:gridCol>
                <a:gridCol w="355754">
                  <a:extLst>
                    <a:ext uri="{9D8B030D-6E8A-4147-A177-3AD203B41FA5}">
                      <a16:colId xmlns:a16="http://schemas.microsoft.com/office/drawing/2014/main" val="20001"/>
                    </a:ext>
                  </a:extLst>
                </a:gridCol>
                <a:gridCol w="381588">
                  <a:extLst>
                    <a:ext uri="{9D8B030D-6E8A-4147-A177-3AD203B41FA5}">
                      <a16:colId xmlns:a16="http://schemas.microsoft.com/office/drawing/2014/main" val="20002"/>
                    </a:ext>
                  </a:extLst>
                </a:gridCol>
                <a:gridCol w="381049">
                  <a:extLst>
                    <a:ext uri="{9D8B030D-6E8A-4147-A177-3AD203B41FA5}">
                      <a16:colId xmlns:a16="http://schemas.microsoft.com/office/drawing/2014/main" val="20003"/>
                    </a:ext>
                  </a:extLst>
                </a:gridCol>
                <a:gridCol w="381588">
                  <a:extLst>
                    <a:ext uri="{9D8B030D-6E8A-4147-A177-3AD203B41FA5}">
                      <a16:colId xmlns:a16="http://schemas.microsoft.com/office/drawing/2014/main" val="20004"/>
                    </a:ext>
                  </a:extLst>
                </a:gridCol>
                <a:gridCol w="306776">
                  <a:extLst>
                    <a:ext uri="{9D8B030D-6E8A-4147-A177-3AD203B41FA5}">
                      <a16:colId xmlns:a16="http://schemas.microsoft.com/office/drawing/2014/main" val="20005"/>
                    </a:ext>
                  </a:extLst>
                </a:gridCol>
                <a:gridCol w="306776">
                  <a:extLst>
                    <a:ext uri="{9D8B030D-6E8A-4147-A177-3AD203B41FA5}">
                      <a16:colId xmlns:a16="http://schemas.microsoft.com/office/drawing/2014/main" val="20006"/>
                    </a:ext>
                  </a:extLst>
                </a:gridCol>
                <a:gridCol w="228737">
                  <a:extLst>
                    <a:ext uri="{9D8B030D-6E8A-4147-A177-3AD203B41FA5}">
                      <a16:colId xmlns:a16="http://schemas.microsoft.com/office/drawing/2014/main" val="20007"/>
                    </a:ext>
                  </a:extLst>
                </a:gridCol>
                <a:gridCol w="381588">
                  <a:extLst>
                    <a:ext uri="{9D8B030D-6E8A-4147-A177-3AD203B41FA5}">
                      <a16:colId xmlns:a16="http://schemas.microsoft.com/office/drawing/2014/main" val="20008"/>
                    </a:ext>
                  </a:extLst>
                </a:gridCol>
                <a:gridCol w="337453">
                  <a:extLst>
                    <a:ext uri="{9D8B030D-6E8A-4147-A177-3AD203B41FA5}">
                      <a16:colId xmlns:a16="http://schemas.microsoft.com/office/drawing/2014/main" val="20009"/>
                    </a:ext>
                  </a:extLst>
                </a:gridCol>
                <a:gridCol w="272330">
                  <a:extLst>
                    <a:ext uri="{9D8B030D-6E8A-4147-A177-3AD203B41FA5}">
                      <a16:colId xmlns:a16="http://schemas.microsoft.com/office/drawing/2014/main" val="20010"/>
                    </a:ext>
                  </a:extLst>
                </a:gridCol>
                <a:gridCol w="229276">
                  <a:extLst>
                    <a:ext uri="{9D8B030D-6E8A-4147-A177-3AD203B41FA5}">
                      <a16:colId xmlns:a16="http://schemas.microsoft.com/office/drawing/2014/main" val="20011"/>
                    </a:ext>
                  </a:extLst>
                </a:gridCol>
                <a:gridCol w="381588">
                  <a:extLst>
                    <a:ext uri="{9D8B030D-6E8A-4147-A177-3AD203B41FA5}">
                      <a16:colId xmlns:a16="http://schemas.microsoft.com/office/drawing/2014/main" val="20012"/>
                    </a:ext>
                  </a:extLst>
                </a:gridCol>
                <a:gridCol w="381588">
                  <a:extLst>
                    <a:ext uri="{9D8B030D-6E8A-4147-A177-3AD203B41FA5}">
                      <a16:colId xmlns:a16="http://schemas.microsoft.com/office/drawing/2014/main" val="20013"/>
                    </a:ext>
                  </a:extLst>
                </a:gridCol>
                <a:gridCol w="306776">
                  <a:extLst>
                    <a:ext uri="{9D8B030D-6E8A-4147-A177-3AD203B41FA5}">
                      <a16:colId xmlns:a16="http://schemas.microsoft.com/office/drawing/2014/main" val="20014"/>
                    </a:ext>
                  </a:extLst>
                </a:gridCol>
                <a:gridCol w="533898">
                  <a:extLst>
                    <a:ext uri="{9D8B030D-6E8A-4147-A177-3AD203B41FA5}">
                      <a16:colId xmlns:a16="http://schemas.microsoft.com/office/drawing/2014/main" val="20015"/>
                    </a:ext>
                  </a:extLst>
                </a:gridCol>
                <a:gridCol w="306776">
                  <a:extLst>
                    <a:ext uri="{9D8B030D-6E8A-4147-A177-3AD203B41FA5}">
                      <a16:colId xmlns:a16="http://schemas.microsoft.com/office/drawing/2014/main" val="20016"/>
                    </a:ext>
                  </a:extLst>
                </a:gridCol>
                <a:gridCol w="458012">
                  <a:extLst>
                    <a:ext uri="{9D8B030D-6E8A-4147-A177-3AD203B41FA5}">
                      <a16:colId xmlns:a16="http://schemas.microsoft.com/office/drawing/2014/main" val="20017"/>
                    </a:ext>
                  </a:extLst>
                </a:gridCol>
                <a:gridCol w="457474">
                  <a:extLst>
                    <a:ext uri="{9D8B030D-6E8A-4147-A177-3AD203B41FA5}">
                      <a16:colId xmlns:a16="http://schemas.microsoft.com/office/drawing/2014/main" val="20018"/>
                    </a:ext>
                  </a:extLst>
                </a:gridCol>
                <a:gridCol w="458012">
                  <a:extLst>
                    <a:ext uri="{9D8B030D-6E8A-4147-A177-3AD203B41FA5}">
                      <a16:colId xmlns:a16="http://schemas.microsoft.com/office/drawing/2014/main" val="20019"/>
                    </a:ext>
                  </a:extLst>
                </a:gridCol>
                <a:gridCol w="457474">
                  <a:extLst>
                    <a:ext uri="{9D8B030D-6E8A-4147-A177-3AD203B41FA5}">
                      <a16:colId xmlns:a16="http://schemas.microsoft.com/office/drawing/2014/main" val="20020"/>
                    </a:ext>
                  </a:extLst>
                </a:gridCol>
                <a:gridCol w="306776">
                  <a:extLst>
                    <a:ext uri="{9D8B030D-6E8A-4147-A177-3AD203B41FA5}">
                      <a16:colId xmlns:a16="http://schemas.microsoft.com/office/drawing/2014/main" val="20021"/>
                    </a:ext>
                  </a:extLst>
                </a:gridCol>
              </a:tblGrid>
              <a:tr h="1315069">
                <a:tc>
                  <a:txBody>
                    <a:bodyPr/>
                    <a:lstStyle/>
                    <a:p>
                      <a:pPr algn="just">
                        <a:lnSpc>
                          <a:spcPct val="115000"/>
                        </a:lnSpc>
                        <a:spcAft>
                          <a:spcPts val="1000"/>
                        </a:spcAft>
                      </a:pPr>
                      <a:endParaRPr lang="ru-RU" sz="900" dirty="0">
                        <a:solidFill>
                          <a:srgbClr val="00000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Перекрестные  шаги</a:t>
                      </a:r>
                      <a:endParaRPr lang="ru-RU" sz="800" dirty="0">
                        <a:latin typeface="Calibri"/>
                        <a:ea typeface="Calibri"/>
                        <a:cs typeface="Times New Roman"/>
                      </a:endParaRPr>
                    </a:p>
                    <a:p>
                      <a:pPr marL="71755" marR="71755">
                        <a:lnSpc>
                          <a:spcPct val="115000"/>
                        </a:lnSpc>
                        <a:spcAft>
                          <a:spcPts val="1000"/>
                        </a:spcAft>
                      </a:pPr>
                      <a:r>
                        <a:rPr lang="ru-RU" sz="800" dirty="0">
                          <a:solidFill>
                            <a:srgbClr val="000000"/>
                          </a:solidFill>
                          <a:latin typeface="Times New Roman"/>
                          <a:ea typeface="Times New Roman"/>
                          <a:cs typeface="Times New Roman"/>
                        </a:rPr>
                        <a:t>шаги и прыжки</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Ленивые восьмерки</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Двойной рисунок</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Алфавитные восьмерки</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a:solidFill>
                            <a:srgbClr val="000000"/>
                          </a:solidFill>
                          <a:latin typeface="Times New Roman"/>
                          <a:ea typeface="Times New Roman"/>
                          <a:cs typeface="Times New Roman"/>
                        </a:rPr>
                        <a:t>Слон</a:t>
                      </a:r>
                      <a:endParaRPr lang="ru-RU" sz="80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Вращение шеи</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Рокер </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Брюшное дыхание</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Перекрестные шаги сидя</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err="1">
                          <a:solidFill>
                            <a:srgbClr val="000000"/>
                          </a:solidFill>
                          <a:latin typeface="Times New Roman"/>
                          <a:ea typeface="Times New Roman"/>
                          <a:cs typeface="Times New Roman"/>
                        </a:rPr>
                        <a:t>Энергизатор</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a:solidFill>
                            <a:srgbClr val="000000"/>
                          </a:solidFill>
                          <a:latin typeface="Times New Roman"/>
                          <a:ea typeface="Times New Roman"/>
                          <a:cs typeface="Times New Roman"/>
                        </a:rPr>
                        <a:t>Сова </a:t>
                      </a:r>
                      <a:endParaRPr lang="ru-RU" sz="80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Активизация руки</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Сгибание ног стопы</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Помпа икр ног</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Гравитационное скольжение</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err="1">
                          <a:solidFill>
                            <a:srgbClr val="000000"/>
                          </a:solidFill>
                          <a:latin typeface="Times New Roman"/>
                          <a:ea typeface="Times New Roman"/>
                          <a:cs typeface="Times New Roman"/>
                        </a:rPr>
                        <a:t>Заземлитель</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a:solidFill>
                            <a:srgbClr val="000000"/>
                          </a:solidFill>
                          <a:latin typeface="Times New Roman"/>
                          <a:ea typeface="Times New Roman"/>
                          <a:cs typeface="Times New Roman"/>
                        </a:rPr>
                        <a:t>Кнопки мозга</a:t>
                      </a:r>
                      <a:endParaRPr lang="ru-RU" sz="80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Кнопки земли</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Кнопки баланса</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Энергетический зевок</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ct val="115000"/>
                        </a:lnSpc>
                        <a:spcAft>
                          <a:spcPts val="1000"/>
                        </a:spcAft>
                      </a:pPr>
                      <a:r>
                        <a:rPr lang="ru-RU" sz="800" dirty="0">
                          <a:solidFill>
                            <a:srgbClr val="000000"/>
                          </a:solidFill>
                          <a:latin typeface="Times New Roman"/>
                          <a:ea typeface="Times New Roman"/>
                          <a:cs typeface="Times New Roman"/>
                        </a:rPr>
                        <a:t>Крюки</a:t>
                      </a:r>
                      <a:endParaRPr lang="ru-RU" sz="800" dirty="0">
                        <a:latin typeface="Calibri"/>
                        <a:ea typeface="Calibri"/>
                        <a:cs typeface="Times New Roman"/>
                      </a:endParaRPr>
                    </a:p>
                  </a:txBody>
                  <a:tcPr marL="42274" marR="4227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0493">
                <a:tc>
                  <a:txBody>
                    <a:bodyPr/>
                    <a:lstStyle/>
                    <a:p>
                      <a:pPr algn="ctr">
                        <a:lnSpc>
                          <a:spcPct val="115000"/>
                        </a:lnSpc>
                        <a:spcAft>
                          <a:spcPts val="1000"/>
                        </a:spcAft>
                      </a:pPr>
                      <a:r>
                        <a:rPr lang="ru-RU" sz="600">
                          <a:solidFill>
                            <a:srgbClr val="000000"/>
                          </a:solidFill>
                          <a:latin typeface="Times New Roman"/>
                          <a:ea typeface="Times New Roman"/>
                          <a:cs typeface="Times New Roman"/>
                        </a:rPr>
                        <a:t>Активное слушание</a:t>
                      </a:r>
                      <a:endParaRPr lang="ru-RU" sz="70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dirty="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0493">
                <a:tc>
                  <a:txBody>
                    <a:bodyPr/>
                    <a:lstStyle/>
                    <a:p>
                      <a:pPr algn="ctr">
                        <a:lnSpc>
                          <a:spcPct val="115000"/>
                        </a:lnSpc>
                        <a:spcAft>
                          <a:spcPts val="1000"/>
                        </a:spcAft>
                      </a:pPr>
                      <a:r>
                        <a:rPr lang="ru-RU" sz="600">
                          <a:solidFill>
                            <a:srgbClr val="000000"/>
                          </a:solidFill>
                          <a:latin typeface="Times New Roman"/>
                          <a:ea typeface="Times New Roman"/>
                          <a:cs typeface="Times New Roman"/>
                        </a:rPr>
                        <a:t>Понимающее чтение</a:t>
                      </a:r>
                      <a:endParaRPr lang="ru-RU" sz="70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0493">
                <a:tc>
                  <a:txBody>
                    <a:bodyPr/>
                    <a:lstStyle/>
                    <a:p>
                      <a:pPr algn="ctr">
                        <a:lnSpc>
                          <a:spcPct val="115000"/>
                        </a:lnSpc>
                        <a:spcAft>
                          <a:spcPts val="1000"/>
                        </a:spcAft>
                      </a:pPr>
                      <a:r>
                        <a:rPr lang="ru-RU" sz="600">
                          <a:solidFill>
                            <a:srgbClr val="000000"/>
                          </a:solidFill>
                          <a:latin typeface="Times New Roman"/>
                          <a:ea typeface="Times New Roman"/>
                          <a:cs typeface="Times New Roman"/>
                        </a:rPr>
                        <a:t>Письмо, правописание</a:t>
                      </a:r>
                      <a:endParaRPr lang="ru-RU" sz="70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8443">
                <a:tc>
                  <a:txBody>
                    <a:bodyPr/>
                    <a:lstStyle/>
                    <a:p>
                      <a:pPr algn="ctr">
                        <a:lnSpc>
                          <a:spcPct val="115000"/>
                        </a:lnSpc>
                        <a:spcAft>
                          <a:spcPts val="1000"/>
                        </a:spcAft>
                      </a:pPr>
                      <a:r>
                        <a:rPr lang="ru-RU" sz="600">
                          <a:solidFill>
                            <a:srgbClr val="000000"/>
                          </a:solidFill>
                          <a:latin typeface="Times New Roman"/>
                          <a:ea typeface="Times New Roman"/>
                          <a:cs typeface="Times New Roman"/>
                        </a:rPr>
                        <a:t>Математика</a:t>
                      </a:r>
                      <a:endParaRPr lang="ru-RU" sz="70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0493">
                <a:tc>
                  <a:txBody>
                    <a:bodyPr/>
                    <a:lstStyle/>
                    <a:p>
                      <a:pPr algn="ctr">
                        <a:lnSpc>
                          <a:spcPct val="115000"/>
                        </a:lnSpc>
                        <a:spcAft>
                          <a:spcPts val="1000"/>
                        </a:spcAft>
                      </a:pPr>
                      <a:r>
                        <a:rPr lang="ru-RU" sz="600">
                          <a:solidFill>
                            <a:srgbClr val="000000"/>
                          </a:solidFill>
                          <a:latin typeface="Times New Roman"/>
                          <a:ea typeface="Times New Roman"/>
                          <a:cs typeface="Times New Roman"/>
                        </a:rPr>
                        <a:t>Домашнее задание</a:t>
                      </a:r>
                      <a:endParaRPr lang="ru-RU" sz="70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0493">
                <a:tc>
                  <a:txBody>
                    <a:bodyPr/>
                    <a:lstStyle/>
                    <a:p>
                      <a:pPr algn="ctr">
                        <a:lnSpc>
                          <a:spcPct val="115000"/>
                        </a:lnSpc>
                        <a:spcAft>
                          <a:spcPts val="1000"/>
                        </a:spcAft>
                      </a:pPr>
                      <a:r>
                        <a:rPr lang="ru-RU" sz="600">
                          <a:solidFill>
                            <a:srgbClr val="000000"/>
                          </a:solidFill>
                          <a:latin typeface="Times New Roman"/>
                          <a:ea typeface="Times New Roman"/>
                          <a:cs typeface="Times New Roman"/>
                        </a:rPr>
                        <a:t>Творческое мышление</a:t>
                      </a:r>
                      <a:endParaRPr lang="ru-RU" sz="70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dirty="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0493">
                <a:tc>
                  <a:txBody>
                    <a:bodyPr/>
                    <a:lstStyle/>
                    <a:p>
                      <a:pPr algn="ctr">
                        <a:lnSpc>
                          <a:spcPct val="115000"/>
                        </a:lnSpc>
                        <a:spcAft>
                          <a:spcPts val="1000"/>
                        </a:spcAft>
                      </a:pPr>
                      <a:r>
                        <a:rPr lang="ru-RU" sz="600">
                          <a:solidFill>
                            <a:srgbClr val="000000"/>
                          </a:solidFill>
                          <a:latin typeface="Times New Roman"/>
                          <a:ea typeface="Times New Roman"/>
                          <a:cs typeface="Times New Roman"/>
                        </a:rPr>
                        <a:t>Контрольные работы</a:t>
                      </a:r>
                      <a:endParaRPr lang="ru-RU" sz="70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0493">
                <a:tc>
                  <a:txBody>
                    <a:bodyPr/>
                    <a:lstStyle/>
                    <a:p>
                      <a:pPr algn="ctr">
                        <a:lnSpc>
                          <a:spcPct val="115000"/>
                        </a:lnSpc>
                        <a:spcAft>
                          <a:spcPts val="1000"/>
                        </a:spcAft>
                      </a:pPr>
                      <a:r>
                        <a:rPr lang="ru-RU" sz="600">
                          <a:solidFill>
                            <a:srgbClr val="000000"/>
                          </a:solidFill>
                          <a:latin typeface="Times New Roman"/>
                          <a:ea typeface="Times New Roman"/>
                          <a:cs typeface="Times New Roman"/>
                        </a:rPr>
                        <a:t>Быстрое чтение</a:t>
                      </a:r>
                      <a:endParaRPr lang="ru-RU" sz="70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20493">
                <a:tc>
                  <a:txBody>
                    <a:bodyPr/>
                    <a:lstStyle/>
                    <a:p>
                      <a:pPr algn="ctr">
                        <a:lnSpc>
                          <a:spcPct val="115000"/>
                        </a:lnSpc>
                        <a:spcAft>
                          <a:spcPts val="1000"/>
                        </a:spcAft>
                      </a:pPr>
                      <a:r>
                        <a:rPr lang="ru-RU" sz="600">
                          <a:solidFill>
                            <a:srgbClr val="000000"/>
                          </a:solidFill>
                          <a:latin typeface="Times New Roman"/>
                          <a:ea typeface="Times New Roman"/>
                          <a:cs typeface="Times New Roman"/>
                        </a:rPr>
                        <a:t>Самосознание</a:t>
                      </a:r>
                      <a:endParaRPr lang="ru-RU" sz="70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extLst>
                  <a:ext uri="{0D108BD9-81ED-4DB2-BD59-A6C34878D82A}">
                    <a16:rowId xmlns:a16="http://schemas.microsoft.com/office/drawing/2014/main" val="10009"/>
                  </a:ext>
                </a:extLst>
              </a:tr>
              <a:tr h="480740">
                <a:tc>
                  <a:txBody>
                    <a:bodyPr/>
                    <a:lstStyle/>
                    <a:p>
                      <a:pPr algn="ctr">
                        <a:lnSpc>
                          <a:spcPct val="115000"/>
                        </a:lnSpc>
                        <a:spcAft>
                          <a:spcPts val="1000"/>
                        </a:spcAft>
                      </a:pPr>
                      <a:r>
                        <a:rPr lang="ru-RU" sz="600">
                          <a:solidFill>
                            <a:srgbClr val="000000"/>
                          </a:solidFill>
                          <a:latin typeface="Times New Roman"/>
                          <a:ea typeface="Times New Roman"/>
                          <a:cs typeface="Times New Roman"/>
                        </a:rPr>
                        <a:t>Общая моторика и физкультура</a:t>
                      </a:r>
                      <a:endParaRPr lang="ru-RU" sz="70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dirty="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dirty="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ru-RU" sz="110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r>
                        <a:rPr lang="ru-RU" sz="1100" dirty="0">
                          <a:solidFill>
                            <a:srgbClr val="7030A0"/>
                          </a:solidFill>
                          <a:latin typeface="Times New Roman"/>
                          <a:ea typeface="Times New Roman"/>
                          <a:cs typeface="Times New Roman"/>
                        </a:rPr>
                        <a:t>*</a:t>
                      </a:r>
                      <a:endParaRPr lang="ru-RU" sz="700" dirty="0">
                        <a:latin typeface="Calibri"/>
                        <a:ea typeface="Calibri"/>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09D5"/>
                    </a:solidFill>
                  </a:tcPr>
                </a:tc>
                <a:tc>
                  <a:txBody>
                    <a:bodyPr/>
                    <a:lstStyle/>
                    <a:p>
                      <a:pPr algn="ctr">
                        <a:lnSpc>
                          <a:spcPct val="115000"/>
                        </a:lnSpc>
                        <a:spcAft>
                          <a:spcPts val="1000"/>
                        </a:spcAft>
                      </a:pPr>
                      <a:endParaRPr lang="ru-RU" sz="1100" dirty="0">
                        <a:solidFill>
                          <a:srgbClr val="7030A0"/>
                        </a:solidFill>
                        <a:latin typeface="Times New Roman"/>
                        <a:ea typeface="Times New Roman"/>
                        <a:cs typeface="Times New Roman"/>
                      </a:endParaRPr>
                    </a:p>
                  </a:txBody>
                  <a:tcPr marL="42274" marR="422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43009" name="Rectangle 1"/>
          <p:cNvSpPr>
            <a:spLocks noChangeArrowheads="1"/>
          </p:cNvSpPr>
          <p:nvPr/>
        </p:nvSpPr>
        <p:spPr bwMode="auto">
          <a:xfrm>
            <a:off x="609600" y="685800"/>
            <a:ext cx="82296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Варианты использования упражнений гимнастики </a:t>
            </a:r>
            <a:r>
              <a:rPr kumimoji="0" lang="ru-RU" sz="2000" b="1" i="0" u="none" strike="noStrike" cap="none" normalizeH="0" baseline="0" dirty="0" err="1">
                <a:ln>
                  <a:noFill/>
                </a:ln>
                <a:solidFill>
                  <a:srgbClr val="002060"/>
                </a:solidFill>
                <a:effectLst/>
                <a:latin typeface="Times New Roman" pitchFamily="18" charset="0"/>
                <a:ea typeface="Times New Roman" pitchFamily="18" charset="0"/>
                <a:cs typeface="Times New Roman" pitchFamily="18" charset="0"/>
              </a:rPr>
              <a:t>Брейн</a:t>
            </a:r>
            <a:r>
              <a:rPr kumimoji="0" lang="ru-RU" sz="2000" b="1" i="0"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 Джим  для развития и тренинга определенных навыков и способностей.</a:t>
            </a:r>
            <a:endParaRPr kumimoji="0" lang="ru-RU" sz="2400" b="0" i="0" u="none" strike="noStrike" cap="none" normalizeH="0" baseline="0" dirty="0">
              <a:ln>
                <a:noFill/>
              </a:ln>
              <a:solidFill>
                <a:srgbClr val="002060"/>
              </a:solidFill>
              <a:effectLst/>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gornnm.ucoz.ru/kartini/1264692534_slgg_201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121" name="Rectangle 1"/>
          <p:cNvSpPr>
            <a:spLocks noChangeArrowheads="1"/>
          </p:cNvSpPr>
          <p:nvPr/>
        </p:nvSpPr>
        <p:spPr bwMode="auto">
          <a:xfrm>
            <a:off x="609600" y="2133600"/>
            <a:ext cx="5181600"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a:ln>
                  <a:noFill/>
                </a:ln>
                <a:solidFill>
                  <a:srgbClr val="C00000"/>
                </a:solidFill>
                <a:effectLst/>
                <a:latin typeface="Arial" pitchFamily="34" charset="0"/>
                <a:ea typeface="Calibri" pitchFamily="34" charset="0"/>
                <a:cs typeface="Times New Roman" pitchFamily="18" charset="0"/>
              </a:rPr>
              <a:t>И в заключение маленький совет:</a:t>
            </a:r>
            <a:br>
              <a:rPr kumimoji="0" lang="ru-RU" b="1"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b="1"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Большинство из нас выполняют рутинные ежедневные физические действия «удобной» рукой. Попробуйте сами и предложите вашему малышу чистить зубы, причесываться, доставать предметы, рисовать и даже писать другой рукой. Исследования показывают, что выполнение обычного действия «необычной» рукой активизирует новые участки мозга и помогает развивать новые контакты между клетками мозга. Так что пробуйте, экспериментируйте. Это не только полезно, но и весело!</a:t>
            </a:r>
            <a:endParaRPr kumimoji="0" lang="ru-RU" sz="2400" b="1" i="0" u="none" strike="noStrike" cap="none" normalizeH="0" baseline="0" dirty="0">
              <a:ln>
                <a:noFill/>
              </a:ln>
              <a:solidFill>
                <a:srgbClr val="002060"/>
              </a:solidFill>
              <a:effectLst/>
              <a:latin typeface="Arial" pitchFamily="34" charset="0"/>
              <a:cs typeface="Arial" pitchFamily="34" charset="0"/>
            </a:endParaRPr>
          </a:p>
        </p:txBody>
      </p:sp>
      <p:pic>
        <p:nvPicPr>
          <p:cNvPr id="5123" name="Picture 3" descr="http://101.ru/vardata/modules/phorum/images/120647068/116676/orig.jpg"/>
          <p:cNvPicPr>
            <a:picLocks noChangeAspect="1" noChangeArrowheads="1"/>
          </p:cNvPicPr>
          <p:nvPr/>
        </p:nvPicPr>
        <p:blipFill>
          <a:blip r:embed="rId3" cstate="print"/>
          <a:srcRect l="5319" t="4255"/>
          <a:stretch>
            <a:fillRect/>
          </a:stretch>
        </p:blipFill>
        <p:spPr bwMode="auto">
          <a:xfrm>
            <a:off x="6019800" y="2286000"/>
            <a:ext cx="2712720" cy="34290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TotalTime>
  <Words>1143</Words>
  <Application>Microsoft Office PowerPoint</Application>
  <PresentationFormat>Экран (4:3)</PresentationFormat>
  <Paragraphs>186</Paragraphs>
  <Slides>28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28</vt:i4>
      </vt:variant>
    </vt:vector>
  </HeadingPairs>
  <TitlesOfParts>
    <vt:vector size="33" baseType="lpstr">
      <vt:lpstr>Arial</vt:lpstr>
      <vt:lpstr>Calibri</vt:lpstr>
      <vt:lpstr>Monotype Corsiva</vt:lpstr>
      <vt:lpstr>Times New Roman</vt:lpstr>
      <vt:lpstr>Office Theme</vt:lpstr>
      <vt:lpstr>Муниципальное дошкольное образовательное учреждение детский сад комбинированного вида № 325 Кировского района г.Волгограда</vt:lpstr>
      <vt:lpstr>БРЕЙН-ДЖИМ - ГИМНАСТИКА ДЛЯ УМА</vt:lpstr>
      <vt:lpstr>Презентация PowerPoint</vt:lpstr>
      <vt:lpstr> </vt:lpstr>
      <vt:lpstr>Сферы «специализации» полушарий мозга</vt:lpstr>
      <vt:lpstr>Упражнения для активного слушания</vt:lpstr>
      <vt:lpstr> «Слон» </vt:lpstr>
      <vt:lpstr> «Кнопки земли» </vt:lpstr>
      <vt:lpstr>Упражнения для развития графических навыков и правописания</vt:lpstr>
      <vt:lpstr>«Ленивые восьмерки» </vt:lpstr>
      <vt:lpstr>«Двойные рисунки» </vt:lpstr>
      <vt:lpstr>«Вращение шеи» </vt:lpstr>
      <vt:lpstr>«Сова» </vt:lpstr>
      <vt:lpstr>Упражнения для успешного выполнения домашнего задания</vt:lpstr>
      <vt:lpstr>«Перекрестные шаги» </vt:lpstr>
      <vt:lpstr>«Кнопки баланса» </vt:lpstr>
      <vt:lpstr>Кроме этого успешному выполнению домашнего задания способствуют уже знакомые вам упражнения</vt:lpstr>
      <vt:lpstr>Упражнения для развития творчества</vt:lpstr>
      <vt:lpstr>«Энергизатор» </vt:lpstr>
      <vt:lpstr>«Кнопки мозга» </vt:lpstr>
      <vt:lpstr>Кроме этого развитию творчества способствуют уже знакомые вам упражнения</vt:lpstr>
      <vt:lpstr>Упражнения для развития общей моторики</vt:lpstr>
      <vt:lpstr>«Рокер» </vt:lpstr>
      <vt:lpstr>«Брюшное дыхание» </vt:lpstr>
      <vt:lpstr>«Энергетический зевок» </vt:lpstr>
      <vt:lpstr>Кроме этого развитию общей моторики способствуют уже знакомые вам упражнения</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Овладение приемами гимнастики Брэйн-Джим для повышения эффективности обучения</dc:title>
  <cp:lastModifiedBy>1</cp:lastModifiedBy>
  <cp:revision>33</cp:revision>
  <dcterms:modified xsi:type="dcterms:W3CDTF">2024-11-20T12:32:31Z</dcterms:modified>
</cp:coreProperties>
</file>